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72" r:id="rId3"/>
    <p:sldId id="273" r:id="rId4"/>
    <p:sldId id="277" r:id="rId5"/>
    <p:sldId id="274" r:id="rId6"/>
    <p:sldId id="297" r:id="rId7"/>
    <p:sldId id="292" r:id="rId8"/>
    <p:sldId id="279" r:id="rId9"/>
    <p:sldId id="293" r:id="rId10"/>
    <p:sldId id="281" r:id="rId11"/>
    <p:sldId id="294" r:id="rId12"/>
    <p:sldId id="285" r:id="rId13"/>
    <p:sldId id="299" r:id="rId14"/>
    <p:sldId id="295" r:id="rId15"/>
    <p:sldId id="296" r:id="rId16"/>
    <p:sldId id="290" r:id="rId17"/>
  </p:sldIdLst>
  <p:sldSz cx="9144000" cy="6858000" type="screen4x3"/>
  <p:notesSz cx="7102475"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2F07"/>
    <a:srgbClr val="993300"/>
    <a:srgbClr val="FFFF01"/>
    <a:srgbClr val="8C5821"/>
    <a:srgbClr val="4B2C05"/>
    <a:srgbClr val="8C5921"/>
    <a:srgbClr val="8C551E"/>
    <a:srgbClr val="33CCCC"/>
    <a:srgbClr val="009F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3" autoAdjust="0"/>
    <p:restoredTop sz="96582" autoAdjust="0"/>
  </p:normalViewPr>
  <p:slideViewPr>
    <p:cSldViewPr>
      <p:cViewPr varScale="1">
        <p:scale>
          <a:sx n="66" d="100"/>
          <a:sy n="66" d="100"/>
        </p:scale>
        <p:origin x="1144" y="48"/>
      </p:cViewPr>
      <p:guideLst>
        <p:guide orient="horz" pos="2160"/>
        <p:guide pos="2880"/>
      </p:guideLst>
    </p:cSldViewPr>
  </p:slideViewPr>
  <p:notesTextViewPr>
    <p:cViewPr>
      <p:scale>
        <a:sx n="1" d="1"/>
        <a:sy n="1" d="1"/>
      </p:scale>
      <p:origin x="0" y="0"/>
    </p:cViewPr>
  </p:notesTextViewPr>
  <p:notesViewPr>
    <p:cSldViewPr>
      <p:cViewPr varScale="1">
        <p:scale>
          <a:sx n="79" d="100"/>
          <a:sy n="79" d="100"/>
        </p:scale>
        <p:origin x="29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4022725" y="0"/>
            <a:ext cx="3078163" cy="512763"/>
          </a:xfrm>
          <a:prstGeom prst="rect">
            <a:avLst/>
          </a:prstGeom>
        </p:spPr>
        <p:txBody>
          <a:bodyPr vert="horz" lIns="91440" tIns="45720" rIns="91440" bIns="45720" rtlCol="0"/>
          <a:lstStyle>
            <a:lvl1pPr algn="r">
              <a:defRPr sz="1200"/>
            </a:lvl1pPr>
          </a:lstStyle>
          <a:p>
            <a:fld id="{C25CF985-E1DB-4080-8704-0EEC8BFEC616}" type="datetimeFigureOut">
              <a:rPr kumimoji="1" lang="ja-JP" altLang="en-US" smtClean="0"/>
              <a:t>2014/12/11</a:t>
            </a:fld>
            <a:endParaRPr kumimoji="1" lang="ja-JP" altLang="en-US"/>
          </a:p>
        </p:txBody>
      </p:sp>
      <p:sp>
        <p:nvSpPr>
          <p:cNvPr id="4" name="フッター プレースホルダー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4022725" y="9721850"/>
            <a:ext cx="3078163" cy="512763"/>
          </a:xfrm>
          <a:prstGeom prst="rect">
            <a:avLst/>
          </a:prstGeom>
        </p:spPr>
        <p:txBody>
          <a:bodyPr vert="horz" lIns="91440" tIns="45720" rIns="91440" bIns="45720" rtlCol="0" anchor="b"/>
          <a:lstStyle>
            <a:lvl1pPr algn="r">
              <a:defRPr sz="1200"/>
            </a:lvl1pPr>
          </a:lstStyle>
          <a:p>
            <a:fld id="{BF5B0D38-98FD-4D36-8DF4-1A545F650928}" type="slidenum">
              <a:rPr kumimoji="1" lang="ja-JP" altLang="en-US" smtClean="0"/>
              <a:t>‹#›</a:t>
            </a:fld>
            <a:endParaRPr kumimoji="1" lang="ja-JP" altLang="en-US"/>
          </a:p>
        </p:txBody>
      </p:sp>
    </p:spTree>
    <p:extLst>
      <p:ext uri="{BB962C8B-B14F-4D97-AF65-F5344CB8AC3E}">
        <p14:creationId xmlns:p14="http://schemas.microsoft.com/office/powerpoint/2010/main" val="3442083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3077739" cy="511731"/>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093" y="1"/>
            <a:ext cx="3077739" cy="511731"/>
          </a:xfrm>
          <a:prstGeom prst="rect">
            <a:avLst/>
          </a:prstGeom>
        </p:spPr>
        <p:txBody>
          <a:bodyPr vert="horz" lIns="99048" tIns="49524" rIns="99048" bIns="49524" rtlCol="0"/>
          <a:lstStyle>
            <a:lvl1pPr algn="r">
              <a:defRPr sz="1300"/>
            </a:lvl1pPr>
          </a:lstStyle>
          <a:p>
            <a:fld id="{FA987769-5D45-4E7D-BCED-2877C5398190}" type="datetimeFigureOut">
              <a:rPr kumimoji="1" lang="ja-JP" altLang="en-US" smtClean="0"/>
              <a:pPr/>
              <a:t>2014/12/11</a:t>
            </a:fld>
            <a:endParaRPr kumimoji="1" lang="ja-JP" altLang="en-US"/>
          </a:p>
        </p:txBody>
      </p:sp>
      <p:sp>
        <p:nvSpPr>
          <p:cNvPr id="4" name="スライド イメージ プレースホルダー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ー 4"/>
          <p:cNvSpPr>
            <a:spLocks noGrp="1"/>
          </p:cNvSpPr>
          <p:nvPr>
            <p:ph type="body" sz="quarter" idx="3"/>
          </p:nvPr>
        </p:nvSpPr>
        <p:spPr>
          <a:xfrm>
            <a:off x="710248" y="4861441"/>
            <a:ext cx="5681980" cy="4605576"/>
          </a:xfrm>
          <a:prstGeom prst="rect">
            <a:avLst/>
          </a:prstGeom>
        </p:spPr>
        <p:txBody>
          <a:bodyPr vert="horz" lIns="99048" tIns="49524" rIns="99048" bIns="49524"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107"/>
            <a:ext cx="3077739" cy="511731"/>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093" y="9721107"/>
            <a:ext cx="3077739" cy="511731"/>
          </a:xfrm>
          <a:prstGeom prst="rect">
            <a:avLst/>
          </a:prstGeom>
        </p:spPr>
        <p:txBody>
          <a:bodyPr vert="horz" lIns="99048" tIns="49524" rIns="99048" bIns="49524" rtlCol="0" anchor="b"/>
          <a:lstStyle>
            <a:lvl1pPr algn="r">
              <a:defRPr sz="1300"/>
            </a:lvl1pPr>
          </a:lstStyle>
          <a:p>
            <a:fld id="{F18BB0C2-4195-46BD-8828-A9A7E0CD45D5}" type="slidenum">
              <a:rPr kumimoji="1" lang="ja-JP" altLang="en-US" smtClean="0"/>
              <a:pPr/>
              <a:t>‹#›</a:t>
            </a:fld>
            <a:endParaRPr kumimoji="1" lang="ja-JP" altLang="en-US"/>
          </a:p>
        </p:txBody>
      </p:sp>
    </p:spTree>
    <p:extLst>
      <p:ext uri="{BB962C8B-B14F-4D97-AF65-F5344CB8AC3E}">
        <p14:creationId xmlns:p14="http://schemas.microsoft.com/office/powerpoint/2010/main" val="19078841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F18BB0C2-4195-46BD-8828-A9A7E0CD45D5}" type="slidenum">
              <a:rPr kumimoji="1" lang="ja-JP" altLang="en-US" smtClean="0"/>
              <a:pPr/>
              <a:t>1</a:t>
            </a:fld>
            <a:endParaRPr kumimoji="1" lang="ja-JP" altLang="en-US"/>
          </a:p>
        </p:txBody>
      </p:sp>
    </p:spTree>
    <p:extLst>
      <p:ext uri="{BB962C8B-B14F-4D97-AF65-F5344CB8AC3E}">
        <p14:creationId xmlns:p14="http://schemas.microsoft.com/office/powerpoint/2010/main" val="1303994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18BB0C2-4195-46BD-8828-A9A7E0CD45D5}" type="slidenum">
              <a:rPr kumimoji="1" lang="ja-JP" altLang="en-US" smtClean="0"/>
              <a:pPr/>
              <a:t>9</a:t>
            </a:fld>
            <a:endParaRPr kumimoji="1" lang="ja-JP" altLang="en-US"/>
          </a:p>
        </p:txBody>
      </p:sp>
    </p:spTree>
    <p:extLst>
      <p:ext uri="{BB962C8B-B14F-4D97-AF65-F5344CB8AC3E}">
        <p14:creationId xmlns:p14="http://schemas.microsoft.com/office/powerpoint/2010/main" val="3818612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18BB0C2-4195-46BD-8828-A9A7E0CD45D5}" type="slidenum">
              <a:rPr kumimoji="1" lang="ja-JP" altLang="en-US" smtClean="0"/>
              <a:pPr/>
              <a:t>14</a:t>
            </a:fld>
            <a:endParaRPr kumimoji="1" lang="ja-JP" altLang="en-US"/>
          </a:p>
        </p:txBody>
      </p:sp>
    </p:spTree>
    <p:extLst>
      <p:ext uri="{BB962C8B-B14F-4D97-AF65-F5344CB8AC3E}">
        <p14:creationId xmlns:p14="http://schemas.microsoft.com/office/powerpoint/2010/main" val="3612123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jpe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01" y="5988134"/>
            <a:ext cx="8810625" cy="866775"/>
          </a:xfrm>
          <a:prstGeom prst="rect">
            <a:avLst/>
          </a:prstGeom>
        </p:spPr>
      </p:pic>
      <p:sp>
        <p:nvSpPr>
          <p:cNvPr id="2" name="タイトル 1"/>
          <p:cNvSpPr>
            <a:spLocks noGrp="1"/>
          </p:cNvSpPr>
          <p:nvPr>
            <p:ph type="ctrTitle"/>
          </p:nvPr>
        </p:nvSpPr>
        <p:spPr>
          <a:xfrm>
            <a:off x="688032" y="2130425"/>
            <a:ext cx="7772400" cy="1470025"/>
          </a:xfrm>
          <a:prstGeom prst="rect">
            <a:avLst/>
          </a:prstGeom>
          <a:noFill/>
        </p:spPr>
        <p:txBody>
          <a:bodyPr anchor="ctr" anchorCtr="0"/>
          <a:lstStyle>
            <a:lvl1pPr algn="ctr">
              <a:defRPr sz="4800" b="1" baseline="0">
                <a:solidFill>
                  <a:schemeClr val="tx1">
                    <a:lumMod val="75000"/>
                    <a:lumOff val="25000"/>
                  </a:schemeClr>
                </a:solidFill>
                <a:latin typeface="メイリオ" pitchFamily="50" charset="-128"/>
                <a:ea typeface="メイリオ" pitchFamily="50" charset="-128"/>
                <a:cs typeface="メイリオ" pitchFamily="50" charset="-128"/>
              </a:defRPr>
            </a:lvl1pPr>
          </a:lstStyle>
          <a:p>
            <a:endParaRPr kumimoji="1" lang="ja-JP" altLang="en-US" dirty="0"/>
          </a:p>
        </p:txBody>
      </p:sp>
      <p:sp>
        <p:nvSpPr>
          <p:cNvPr id="3" name="サブタイトル 2"/>
          <p:cNvSpPr>
            <a:spLocks noGrp="1"/>
          </p:cNvSpPr>
          <p:nvPr>
            <p:ph type="subTitle" idx="1"/>
          </p:nvPr>
        </p:nvSpPr>
        <p:spPr>
          <a:xfrm>
            <a:off x="1331640" y="3886200"/>
            <a:ext cx="6400800" cy="1752600"/>
          </a:xfrm>
          <a:prstGeom prst="rect">
            <a:avLst/>
          </a:prstGeom>
          <a:noFill/>
        </p:spPr>
        <p:txBody>
          <a:bodyPr anchor="ctr" anchorCtr="0"/>
          <a:lstStyle>
            <a:lvl1pPr marL="0" indent="0" algn="ctr">
              <a:buNone/>
              <a:defRPr sz="2400" b="1">
                <a:solidFill>
                  <a:schemeClr val="tx1">
                    <a:lumMod val="65000"/>
                    <a:lumOff val="35000"/>
                  </a:schemeClr>
                </a:solidFill>
                <a:latin typeface="メイリオ" pitchFamily="50" charset="-128"/>
                <a:ea typeface="メイリオ" pitchFamily="50" charset="-128"/>
                <a:cs typeface="メイリオ" pitchFamily="50"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kumimoji="1" lang="ja-JP" altLang="en-US" dirty="0"/>
          </a:p>
        </p:txBody>
      </p:sp>
      <p:sp>
        <p:nvSpPr>
          <p:cNvPr id="5" name="フッター プレースホルダー 4"/>
          <p:cNvSpPr>
            <a:spLocks noGrp="1"/>
          </p:cNvSpPr>
          <p:nvPr>
            <p:ph type="ftr" sz="quarter" idx="11"/>
          </p:nvPr>
        </p:nvSpPr>
        <p:spPr>
          <a:xfrm>
            <a:off x="3124200" y="6510484"/>
            <a:ext cx="2895600" cy="365125"/>
          </a:xfrm>
          <a:prstGeom prst="rect">
            <a:avLst/>
          </a:prstGeom>
        </p:spPr>
        <p:txBody>
          <a:bodyPr anchor="ctr"/>
          <a:lstStyle>
            <a:lvl1pPr algn="ctr">
              <a:defRPr sz="1050" b="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Copyright © 2014. gloops,Inc.</a:t>
            </a:r>
            <a:endParaRPr lang="ja-JP" altLang="en-US" dirty="0"/>
          </a:p>
        </p:txBody>
      </p:sp>
      <p:sp>
        <p:nvSpPr>
          <p:cNvPr id="9" name="正方形/長方形 8"/>
          <p:cNvSpPr/>
          <p:nvPr userDrawn="1"/>
        </p:nvSpPr>
        <p:spPr>
          <a:xfrm>
            <a:off x="409556" y="6561396"/>
            <a:ext cx="1354132" cy="211874"/>
          </a:xfrm>
          <a:prstGeom prst="rect">
            <a:avLst/>
          </a:prstGeom>
          <a:noFill/>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100" b="0" dirty="0" smtClean="0">
                <a:solidFill>
                  <a:srgbClr val="FFFF00"/>
                </a:solidFill>
                <a:latin typeface="メイリオ" pitchFamily="50" charset="-128"/>
                <a:ea typeface="メイリオ" pitchFamily="50" charset="-128"/>
                <a:cs typeface="メイリオ" pitchFamily="50" charset="-128"/>
              </a:rPr>
              <a:t>CONFIDENTIAL</a:t>
            </a:r>
            <a:endParaRPr kumimoji="1" lang="ja-JP" altLang="en-US" sz="1100" b="0" dirty="0" smtClean="0">
              <a:solidFill>
                <a:srgbClr val="FFFF00"/>
              </a:solidFill>
              <a:latin typeface="メイリオ" pitchFamily="50" charset="-128"/>
              <a:ea typeface="メイリオ" pitchFamily="50" charset="-128"/>
              <a:cs typeface="メイリオ" pitchFamily="50" charset="-128"/>
            </a:endParaRPr>
          </a:p>
        </p:txBody>
      </p:sp>
      <p:pic>
        <p:nvPicPr>
          <p:cNvPr id="11"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7092280" y="122009"/>
            <a:ext cx="1861403" cy="21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137046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001" y="5988134"/>
            <a:ext cx="8810625" cy="866775"/>
          </a:xfrm>
          <a:prstGeom prst="rect">
            <a:avLst/>
          </a:prstGeom>
        </p:spPr>
      </p:pic>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695700" cy="590550"/>
          </a:xfrm>
          <a:prstGeom prst="rect">
            <a:avLst/>
          </a:prstGeom>
        </p:spPr>
      </p:pic>
      <p:sp>
        <p:nvSpPr>
          <p:cNvPr id="2" name="タイトル 1"/>
          <p:cNvSpPr>
            <a:spLocks noGrp="1"/>
          </p:cNvSpPr>
          <p:nvPr>
            <p:ph type="title"/>
          </p:nvPr>
        </p:nvSpPr>
        <p:spPr>
          <a:xfrm>
            <a:off x="186978" y="75812"/>
            <a:ext cx="2929058" cy="432048"/>
          </a:xfrm>
          <a:prstGeom prst="rect">
            <a:avLst/>
          </a:prstGeom>
        </p:spPr>
        <p:txBody>
          <a:bodyPr/>
          <a:lstStyle>
            <a:lvl1pPr algn="l">
              <a:defRPr sz="2000" b="1">
                <a:solidFill>
                  <a:schemeClr val="bg1"/>
                </a:solidFill>
                <a:latin typeface="メイリオ" pitchFamily="50" charset="-128"/>
                <a:ea typeface="メイリオ" pitchFamily="50" charset="-128"/>
                <a:cs typeface="メイリオ" pitchFamily="50" charset="-128"/>
              </a:defRPr>
            </a:lvl1p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a:xfrm>
            <a:off x="195142" y="692697"/>
            <a:ext cx="8769346" cy="5832648"/>
          </a:xfrm>
          <a:prstGeom prst="rect">
            <a:avLst/>
          </a:prstGeom>
        </p:spPr>
        <p:txBody>
          <a:bodyPr/>
          <a:lstStyle>
            <a:lvl1pPr>
              <a:defRPr sz="2400">
                <a:solidFill>
                  <a:schemeClr val="tx1">
                    <a:lumMod val="75000"/>
                    <a:lumOff val="25000"/>
                  </a:schemeClr>
                </a:solidFill>
                <a:latin typeface="メイリオ" pitchFamily="50" charset="-128"/>
                <a:ea typeface="メイリオ" pitchFamily="50" charset="-128"/>
                <a:cs typeface="メイリオ" pitchFamily="50" charset="-128"/>
              </a:defRPr>
            </a:lvl1pPr>
            <a:lvl2pPr>
              <a:defRPr sz="2000">
                <a:solidFill>
                  <a:schemeClr val="tx1">
                    <a:lumMod val="75000"/>
                    <a:lumOff val="25000"/>
                  </a:schemeClr>
                </a:solidFill>
                <a:latin typeface="メイリオ" pitchFamily="50" charset="-128"/>
                <a:ea typeface="メイリオ" pitchFamily="50" charset="-128"/>
                <a:cs typeface="メイリオ" pitchFamily="50" charset="-128"/>
              </a:defRPr>
            </a:lvl2pPr>
            <a:lvl3pPr>
              <a:defRPr sz="1800">
                <a:solidFill>
                  <a:schemeClr val="tx1">
                    <a:lumMod val="75000"/>
                    <a:lumOff val="25000"/>
                  </a:schemeClr>
                </a:solidFill>
                <a:latin typeface="メイリオ" pitchFamily="50" charset="-128"/>
                <a:ea typeface="メイリオ" pitchFamily="50" charset="-128"/>
                <a:cs typeface="メイリオ" pitchFamily="50" charset="-128"/>
              </a:defRPr>
            </a:lvl3pPr>
            <a:lvl4pPr>
              <a:defRPr sz="1600">
                <a:solidFill>
                  <a:schemeClr val="tx1">
                    <a:lumMod val="75000"/>
                    <a:lumOff val="25000"/>
                  </a:schemeClr>
                </a:solidFill>
                <a:latin typeface="メイリオ" pitchFamily="50" charset="-128"/>
                <a:ea typeface="メイリオ" pitchFamily="50" charset="-128"/>
                <a:cs typeface="メイリオ" pitchFamily="50" charset="-128"/>
              </a:defRPr>
            </a:lvl4pPr>
            <a:lvl5pPr>
              <a:defRPr sz="1600">
                <a:solidFill>
                  <a:schemeClr val="tx1">
                    <a:lumMod val="75000"/>
                    <a:lumOff val="25000"/>
                  </a:schemeClr>
                </a:solidFill>
                <a:latin typeface="メイリオ" pitchFamily="50" charset="-128"/>
                <a:ea typeface="メイリオ" pitchFamily="50" charset="-128"/>
                <a:cs typeface="メイリオ" pitchFamily="50" charset="-128"/>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5" name="フッター プレースホルダー 4"/>
          <p:cNvSpPr>
            <a:spLocks noGrp="1"/>
          </p:cNvSpPr>
          <p:nvPr>
            <p:ph type="ftr" sz="quarter" idx="11"/>
          </p:nvPr>
        </p:nvSpPr>
        <p:spPr>
          <a:xfrm>
            <a:off x="3124200" y="6568822"/>
            <a:ext cx="2895600" cy="365125"/>
          </a:xfrm>
          <a:prstGeom prst="rect">
            <a:avLst/>
          </a:prstGeom>
        </p:spPr>
        <p:txBody>
          <a:bodyPr/>
          <a:lstStyle>
            <a:lvl1pPr algn="ctr">
              <a:defRPr sz="1050" b="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Copyright © 2014. gloops,Inc.</a:t>
            </a:r>
            <a:endParaRPr lang="ja-JP" altLang="en-US" dirty="0"/>
          </a:p>
        </p:txBody>
      </p:sp>
      <p:sp>
        <p:nvSpPr>
          <p:cNvPr id="6" name="スライド番号プレースホルダー 5"/>
          <p:cNvSpPr>
            <a:spLocks noGrp="1"/>
          </p:cNvSpPr>
          <p:nvPr>
            <p:ph type="sldNum" sz="quarter" idx="12"/>
          </p:nvPr>
        </p:nvSpPr>
        <p:spPr>
          <a:xfrm>
            <a:off x="6974904" y="6543704"/>
            <a:ext cx="1773560" cy="365125"/>
          </a:xfrm>
          <a:prstGeom prst="rect">
            <a:avLst/>
          </a:prstGeom>
        </p:spPr>
        <p:txBody>
          <a:bodyPr/>
          <a:lstStyle>
            <a:lvl1pPr algn="r">
              <a:defRPr sz="12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4F6EAFE6-137F-4A8F-B35D-238C641BD741}" type="slidenum">
              <a:rPr lang="ja-JP" altLang="en-US" smtClean="0"/>
              <a:pPr/>
              <a:t>‹#›</a:t>
            </a:fld>
            <a:endParaRPr lang="ja-JP" altLang="en-US" dirty="0"/>
          </a:p>
        </p:txBody>
      </p:sp>
      <p:sp>
        <p:nvSpPr>
          <p:cNvPr id="10" name="正方形/長方形 9"/>
          <p:cNvSpPr/>
          <p:nvPr userDrawn="1"/>
        </p:nvSpPr>
        <p:spPr>
          <a:xfrm>
            <a:off x="409556" y="6561396"/>
            <a:ext cx="1354132" cy="211874"/>
          </a:xfrm>
          <a:prstGeom prst="rect">
            <a:avLst/>
          </a:prstGeom>
          <a:noFill/>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100" b="0" dirty="0" smtClean="0">
                <a:solidFill>
                  <a:srgbClr val="FFFF00"/>
                </a:solidFill>
                <a:latin typeface="メイリオ" pitchFamily="50" charset="-128"/>
                <a:ea typeface="メイリオ" pitchFamily="50" charset="-128"/>
                <a:cs typeface="メイリオ" pitchFamily="50" charset="-128"/>
              </a:rPr>
              <a:t>CONFIDENTIAL</a:t>
            </a:r>
            <a:endParaRPr kumimoji="1" lang="ja-JP" altLang="en-US" sz="1100" b="0" dirty="0" smtClean="0">
              <a:solidFill>
                <a:srgbClr val="FFFF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6732829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白紙">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95700" cy="590550"/>
          </a:xfrm>
          <a:prstGeom prst="rect">
            <a:avLst/>
          </a:prstGeom>
        </p:spPr>
      </p:pic>
      <p:sp>
        <p:nvSpPr>
          <p:cNvPr id="9" name="タイトル 1"/>
          <p:cNvSpPr>
            <a:spLocks noGrp="1"/>
          </p:cNvSpPr>
          <p:nvPr>
            <p:ph type="title"/>
          </p:nvPr>
        </p:nvSpPr>
        <p:spPr>
          <a:xfrm>
            <a:off x="182881" y="75812"/>
            <a:ext cx="2941319" cy="432048"/>
          </a:xfrm>
          <a:prstGeom prst="rect">
            <a:avLst/>
          </a:prstGeom>
        </p:spPr>
        <p:txBody>
          <a:bodyPr/>
          <a:lstStyle>
            <a:lvl1pPr algn="l">
              <a:defRPr sz="2000" b="1">
                <a:solidFill>
                  <a:schemeClr val="bg1"/>
                </a:solidFill>
                <a:latin typeface="メイリオ" pitchFamily="50" charset="-128"/>
                <a:ea typeface="メイリオ" pitchFamily="50" charset="-128"/>
                <a:cs typeface="メイリオ" pitchFamily="50" charset="-128"/>
              </a:defRPr>
            </a:lvl1pPr>
          </a:lstStyle>
          <a:p>
            <a:r>
              <a:rPr kumimoji="1" lang="ja-JP" altLang="en-US" dirty="0" smtClean="0"/>
              <a:t>マスター タイトルの書式設定</a:t>
            </a:r>
            <a:endParaRPr kumimoji="1" lang="ja-JP" altLang="en-US" dirty="0"/>
          </a:p>
        </p:txBody>
      </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8001" y="5988134"/>
            <a:ext cx="8810625" cy="866775"/>
          </a:xfrm>
          <a:prstGeom prst="rect">
            <a:avLst/>
          </a:prstGeom>
        </p:spPr>
      </p:pic>
      <p:sp>
        <p:nvSpPr>
          <p:cNvPr id="14" name="正方形/長方形 13"/>
          <p:cNvSpPr/>
          <p:nvPr userDrawn="1"/>
        </p:nvSpPr>
        <p:spPr>
          <a:xfrm>
            <a:off x="409556" y="6561396"/>
            <a:ext cx="1354132" cy="211874"/>
          </a:xfrm>
          <a:prstGeom prst="rect">
            <a:avLst/>
          </a:prstGeom>
          <a:noFill/>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100" b="0" dirty="0" smtClean="0">
                <a:solidFill>
                  <a:srgbClr val="FFFF00"/>
                </a:solidFill>
                <a:latin typeface="メイリオ" pitchFamily="50" charset="-128"/>
                <a:ea typeface="メイリオ" pitchFamily="50" charset="-128"/>
                <a:cs typeface="メイリオ" pitchFamily="50" charset="-128"/>
              </a:rPr>
              <a:t>CONFIDENTIAL</a:t>
            </a:r>
            <a:endParaRPr kumimoji="1" lang="ja-JP" altLang="en-US" sz="1100" b="0" dirty="0" smtClean="0">
              <a:solidFill>
                <a:srgbClr val="FFFF00"/>
              </a:solidFill>
              <a:latin typeface="メイリオ" pitchFamily="50" charset="-128"/>
              <a:ea typeface="メイリオ" pitchFamily="50" charset="-128"/>
              <a:cs typeface="メイリオ" pitchFamily="50" charset="-128"/>
            </a:endParaRPr>
          </a:p>
        </p:txBody>
      </p:sp>
      <p:sp>
        <p:nvSpPr>
          <p:cNvPr id="17" name="フッター プレースホルダー 4"/>
          <p:cNvSpPr>
            <a:spLocks noGrp="1"/>
          </p:cNvSpPr>
          <p:nvPr>
            <p:ph type="ftr" sz="quarter" idx="11"/>
          </p:nvPr>
        </p:nvSpPr>
        <p:spPr>
          <a:xfrm>
            <a:off x="3124200" y="6568822"/>
            <a:ext cx="2895600" cy="365125"/>
          </a:xfrm>
          <a:prstGeom prst="rect">
            <a:avLst/>
          </a:prstGeom>
        </p:spPr>
        <p:txBody>
          <a:bodyPr/>
          <a:lstStyle>
            <a:lvl1pPr algn="ctr">
              <a:defRPr sz="1050" b="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Copyright © 2014. gloops,Inc.</a:t>
            </a:r>
            <a:endParaRPr lang="ja-JP" altLang="en-US" dirty="0"/>
          </a:p>
        </p:txBody>
      </p:sp>
      <p:sp>
        <p:nvSpPr>
          <p:cNvPr id="4" name="スライド番号プレースホルダー 3"/>
          <p:cNvSpPr>
            <a:spLocks noGrp="1"/>
          </p:cNvSpPr>
          <p:nvPr>
            <p:ph type="sldNum" sz="quarter" idx="12"/>
          </p:nvPr>
        </p:nvSpPr>
        <p:spPr>
          <a:xfrm>
            <a:off x="6974904" y="6543704"/>
            <a:ext cx="1773560" cy="365125"/>
          </a:xfrm>
          <a:prstGeom prst="rect">
            <a:avLst/>
          </a:prstGeom>
        </p:spPr>
        <p:txBody>
          <a:bodyPr/>
          <a:lstStyle>
            <a:lvl1pPr algn="r">
              <a:defRPr sz="12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4F6EAFE6-137F-4A8F-B35D-238C641BD741}" type="slidenum">
              <a:rPr lang="ja-JP" altLang="en-US" smtClean="0"/>
              <a:pPr/>
              <a:t>‹#›</a:t>
            </a:fld>
            <a:endParaRPr lang="ja-JP" altLang="en-US"/>
          </a:p>
        </p:txBody>
      </p:sp>
    </p:spTree>
    <p:extLst>
      <p:ext uri="{BB962C8B-B14F-4D97-AF65-F5344CB8AC3E}">
        <p14:creationId xmlns:p14="http://schemas.microsoft.com/office/powerpoint/2010/main" val="15225975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白紙">
    <p:spTree>
      <p:nvGrpSpPr>
        <p:cNvPr id="1" name=""/>
        <p:cNvGrpSpPr/>
        <p:nvPr/>
      </p:nvGrpSpPr>
      <p:grpSpPr>
        <a:xfrm>
          <a:off x="0" y="0"/>
          <a:ext cx="0" cy="0"/>
          <a:chOff x="0" y="0"/>
          <a:chExt cx="0" cy="0"/>
        </a:xfrm>
      </p:grpSpPr>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正方形/長方形 1"/>
          <p:cNvSpPr/>
          <p:nvPr userDrawn="1"/>
        </p:nvSpPr>
        <p:spPr>
          <a:xfrm>
            <a:off x="-2563" y="0"/>
            <a:ext cx="9144000" cy="6858000"/>
          </a:xfrm>
          <a:prstGeom prst="rect">
            <a:avLst/>
          </a:prstGeom>
          <a:solidFill>
            <a:schemeClr val="lt1">
              <a:alpha val="50000"/>
            </a:schemeClr>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3695700" cy="590550"/>
          </a:xfrm>
          <a:prstGeom prst="rect">
            <a:avLst/>
          </a:prstGeom>
        </p:spPr>
      </p:pic>
      <p:sp>
        <p:nvSpPr>
          <p:cNvPr id="9" name="タイトル 1"/>
          <p:cNvSpPr>
            <a:spLocks noGrp="1"/>
          </p:cNvSpPr>
          <p:nvPr>
            <p:ph type="title"/>
          </p:nvPr>
        </p:nvSpPr>
        <p:spPr>
          <a:xfrm>
            <a:off x="182881" y="75812"/>
            <a:ext cx="2941319" cy="432048"/>
          </a:xfrm>
          <a:prstGeom prst="rect">
            <a:avLst/>
          </a:prstGeom>
        </p:spPr>
        <p:txBody>
          <a:bodyPr/>
          <a:lstStyle>
            <a:lvl1pPr algn="l">
              <a:defRPr sz="2000" b="1">
                <a:solidFill>
                  <a:schemeClr val="bg1"/>
                </a:solidFill>
                <a:latin typeface="メイリオ" pitchFamily="50" charset="-128"/>
                <a:ea typeface="メイリオ" pitchFamily="50" charset="-128"/>
                <a:cs typeface="メイリオ" pitchFamily="50" charset="-128"/>
              </a:defRPr>
            </a:lvl1pPr>
          </a:lstStyle>
          <a:p>
            <a:r>
              <a:rPr kumimoji="1" lang="ja-JP" altLang="en-US" dirty="0" smtClean="0"/>
              <a:t>マスター タイトルの書式設定</a:t>
            </a:r>
            <a:endParaRPr kumimoji="1" lang="ja-JP" altLang="en-US" dirty="0"/>
          </a:p>
        </p:txBody>
      </p:sp>
      <p:pic>
        <p:nvPicPr>
          <p:cNvPr id="13" name="図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8001" y="5988134"/>
            <a:ext cx="8810625" cy="866775"/>
          </a:xfrm>
          <a:prstGeom prst="rect">
            <a:avLst/>
          </a:prstGeom>
        </p:spPr>
      </p:pic>
      <p:sp>
        <p:nvSpPr>
          <p:cNvPr id="14" name="正方形/長方形 13"/>
          <p:cNvSpPr/>
          <p:nvPr userDrawn="1"/>
        </p:nvSpPr>
        <p:spPr>
          <a:xfrm>
            <a:off x="409556" y="6561396"/>
            <a:ext cx="1354132" cy="211874"/>
          </a:xfrm>
          <a:prstGeom prst="rect">
            <a:avLst/>
          </a:prstGeom>
          <a:noFill/>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100" b="0" dirty="0" smtClean="0">
                <a:solidFill>
                  <a:srgbClr val="FFFF00"/>
                </a:solidFill>
                <a:latin typeface="メイリオ" pitchFamily="50" charset="-128"/>
                <a:ea typeface="メイリオ" pitchFamily="50" charset="-128"/>
                <a:cs typeface="メイリオ" pitchFamily="50" charset="-128"/>
              </a:rPr>
              <a:t>CONFIDENTIAL</a:t>
            </a:r>
            <a:endParaRPr kumimoji="1" lang="ja-JP" altLang="en-US" sz="1100" b="0" dirty="0" smtClean="0">
              <a:solidFill>
                <a:srgbClr val="FFFF00"/>
              </a:solidFill>
              <a:latin typeface="メイリオ" pitchFamily="50" charset="-128"/>
              <a:ea typeface="メイリオ" pitchFamily="50" charset="-128"/>
              <a:cs typeface="メイリオ" pitchFamily="50" charset="-128"/>
            </a:endParaRPr>
          </a:p>
        </p:txBody>
      </p:sp>
      <p:sp>
        <p:nvSpPr>
          <p:cNvPr id="17" name="フッター プレースホルダー 4"/>
          <p:cNvSpPr>
            <a:spLocks noGrp="1"/>
          </p:cNvSpPr>
          <p:nvPr>
            <p:ph type="ftr" sz="quarter" idx="11"/>
          </p:nvPr>
        </p:nvSpPr>
        <p:spPr>
          <a:xfrm>
            <a:off x="3124200" y="6568822"/>
            <a:ext cx="2895600" cy="365125"/>
          </a:xfrm>
          <a:prstGeom prst="rect">
            <a:avLst/>
          </a:prstGeom>
        </p:spPr>
        <p:txBody>
          <a:bodyPr/>
          <a:lstStyle>
            <a:lvl1pPr algn="ctr">
              <a:defRPr sz="1050" b="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Copyright © 2014. gloops,Inc.</a:t>
            </a:r>
            <a:endParaRPr lang="ja-JP" altLang="en-US" dirty="0"/>
          </a:p>
        </p:txBody>
      </p:sp>
      <p:sp>
        <p:nvSpPr>
          <p:cNvPr id="4" name="スライド番号プレースホルダー 3"/>
          <p:cNvSpPr>
            <a:spLocks noGrp="1"/>
          </p:cNvSpPr>
          <p:nvPr>
            <p:ph type="sldNum" sz="quarter" idx="12"/>
          </p:nvPr>
        </p:nvSpPr>
        <p:spPr>
          <a:xfrm>
            <a:off x="6974904" y="6543704"/>
            <a:ext cx="1773560" cy="365125"/>
          </a:xfrm>
          <a:prstGeom prst="rect">
            <a:avLst/>
          </a:prstGeom>
        </p:spPr>
        <p:txBody>
          <a:bodyPr/>
          <a:lstStyle>
            <a:lvl1pPr algn="r">
              <a:defRPr sz="12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4F6EAFE6-137F-4A8F-B35D-238C641BD741}" type="slidenum">
              <a:rPr lang="ja-JP" altLang="en-US" smtClean="0"/>
              <a:pPr/>
              <a:t>‹#›</a:t>
            </a:fld>
            <a:endParaRPr lang="ja-JP" altLang="en-US"/>
          </a:p>
        </p:txBody>
      </p:sp>
      <p:pic>
        <p:nvPicPr>
          <p:cNvPr id="12"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7092280" y="122009"/>
            <a:ext cx="1861403" cy="21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74367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白紙">
    <p:spTree>
      <p:nvGrpSpPr>
        <p:cNvPr id="1" name=""/>
        <p:cNvGrpSpPr/>
        <p:nvPr/>
      </p:nvGrpSpPr>
      <p:grpSpPr>
        <a:xfrm>
          <a:off x="0" y="0"/>
          <a:ext cx="0" cy="0"/>
          <a:chOff x="0" y="0"/>
          <a:chExt cx="0" cy="0"/>
        </a:xfrm>
      </p:grpSpPr>
      <p:pic>
        <p:nvPicPr>
          <p:cNvPr id="14" name="図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001" y="5988134"/>
            <a:ext cx="8810625" cy="86677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981" y="2675987"/>
            <a:ext cx="7553325" cy="857250"/>
          </a:xfrm>
          <a:prstGeom prst="rect">
            <a:avLst/>
          </a:prstGeom>
        </p:spPr>
      </p:pic>
      <p:sp>
        <p:nvSpPr>
          <p:cNvPr id="4" name="スライド番号プレースホルダー 3"/>
          <p:cNvSpPr>
            <a:spLocks noGrp="1"/>
          </p:cNvSpPr>
          <p:nvPr>
            <p:ph type="sldNum" sz="quarter" idx="12"/>
          </p:nvPr>
        </p:nvSpPr>
        <p:spPr>
          <a:xfrm>
            <a:off x="6974904" y="6547116"/>
            <a:ext cx="1773560" cy="365125"/>
          </a:xfrm>
          <a:prstGeom prst="rect">
            <a:avLst/>
          </a:prstGeom>
        </p:spPr>
        <p:txBody>
          <a:bodyPr/>
          <a:lstStyle>
            <a:lvl1pPr algn="r">
              <a:defRPr sz="1200" b="1">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4F6EAFE6-137F-4A8F-B35D-238C641BD741}" type="slidenum">
              <a:rPr lang="ja-JP" altLang="en-US" smtClean="0"/>
              <a:pPr/>
              <a:t>‹#›</a:t>
            </a:fld>
            <a:endParaRPr lang="ja-JP" altLang="en-US" dirty="0"/>
          </a:p>
        </p:txBody>
      </p:sp>
      <p:sp>
        <p:nvSpPr>
          <p:cNvPr id="9" name="タイトル 1"/>
          <p:cNvSpPr>
            <a:spLocks noGrp="1"/>
          </p:cNvSpPr>
          <p:nvPr>
            <p:ph type="title"/>
          </p:nvPr>
        </p:nvSpPr>
        <p:spPr>
          <a:xfrm>
            <a:off x="1164352" y="2852936"/>
            <a:ext cx="6792024" cy="432048"/>
          </a:xfrm>
          <a:prstGeom prst="rect">
            <a:avLst/>
          </a:prstGeom>
        </p:spPr>
        <p:txBody>
          <a:bodyPr/>
          <a:lstStyle>
            <a:lvl1pPr algn="ctr">
              <a:defRPr sz="3200" b="1">
                <a:solidFill>
                  <a:srgbClr val="FFFF00"/>
                </a:solidFill>
                <a:latin typeface="メイリオ" pitchFamily="50" charset="-128"/>
                <a:ea typeface="メイリオ" pitchFamily="50" charset="-128"/>
                <a:cs typeface="メイリオ" pitchFamily="50" charset="-128"/>
              </a:defRPr>
            </a:lvl1pPr>
          </a:lstStyle>
          <a:p>
            <a:r>
              <a:rPr kumimoji="1" lang="ja-JP" altLang="en-US" dirty="0" smtClean="0"/>
              <a:t>マスター タイトルの書式設定</a:t>
            </a:r>
            <a:endParaRPr kumimoji="1" lang="ja-JP" altLang="en-US" dirty="0"/>
          </a:p>
        </p:txBody>
      </p:sp>
      <p:sp>
        <p:nvSpPr>
          <p:cNvPr id="15" name="正方形/長方形 14"/>
          <p:cNvSpPr/>
          <p:nvPr userDrawn="1"/>
        </p:nvSpPr>
        <p:spPr>
          <a:xfrm>
            <a:off x="409556" y="6561396"/>
            <a:ext cx="1354132" cy="211874"/>
          </a:xfrm>
          <a:prstGeom prst="rect">
            <a:avLst/>
          </a:prstGeom>
          <a:noFill/>
          <a:ln w="1905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100" b="0" dirty="0" smtClean="0">
                <a:solidFill>
                  <a:srgbClr val="FFFF00"/>
                </a:solidFill>
                <a:latin typeface="メイリオ" pitchFamily="50" charset="-128"/>
                <a:ea typeface="メイリオ" pitchFamily="50" charset="-128"/>
                <a:cs typeface="メイリオ" pitchFamily="50" charset="-128"/>
              </a:rPr>
              <a:t>CONFIDENTIAL</a:t>
            </a:r>
            <a:endParaRPr kumimoji="1" lang="ja-JP" altLang="en-US" sz="1100" b="0" dirty="0" smtClean="0">
              <a:solidFill>
                <a:srgbClr val="FFFF00"/>
              </a:solidFill>
              <a:latin typeface="メイリオ" pitchFamily="50" charset="-128"/>
              <a:ea typeface="メイリオ" pitchFamily="50" charset="-128"/>
              <a:cs typeface="メイリオ" pitchFamily="50" charset="-128"/>
            </a:endParaRPr>
          </a:p>
        </p:txBody>
      </p:sp>
      <p:sp>
        <p:nvSpPr>
          <p:cNvPr id="18" name="フッター プレースホルダー 4"/>
          <p:cNvSpPr>
            <a:spLocks noGrp="1"/>
          </p:cNvSpPr>
          <p:nvPr>
            <p:ph type="ftr" sz="quarter" idx="11"/>
          </p:nvPr>
        </p:nvSpPr>
        <p:spPr>
          <a:xfrm>
            <a:off x="3124200" y="6568822"/>
            <a:ext cx="2895600" cy="365125"/>
          </a:xfrm>
          <a:prstGeom prst="rect">
            <a:avLst/>
          </a:prstGeom>
        </p:spPr>
        <p:txBody>
          <a:bodyPr/>
          <a:lstStyle>
            <a:lvl1pPr algn="ctr">
              <a:defRPr sz="1050" b="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en-US" altLang="ja-JP" dirty="0" smtClean="0"/>
              <a:t>Copyright © 2014. gloops,Inc.</a:t>
            </a:r>
            <a:endParaRPr lang="ja-JP" altLang="en-US" dirty="0"/>
          </a:p>
        </p:txBody>
      </p:sp>
    </p:spTree>
    <p:extLst>
      <p:ext uri="{BB962C8B-B14F-4D97-AF65-F5344CB8AC3E}">
        <p14:creationId xmlns:p14="http://schemas.microsoft.com/office/powerpoint/2010/main" val="6556713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7092280" y="122009"/>
            <a:ext cx="1861403" cy="21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318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9" r:id="rId4"/>
    <p:sldLayoutId id="2147483658" r:id="rId5"/>
  </p:sldLayoutIdLst>
  <p:timing>
    <p:tnLst>
      <p:par>
        <p:cTn id="1" dur="indefinite" restart="never" nodeType="tmRoot"/>
      </p:par>
    </p:tnLst>
  </p:timing>
  <p:hf hdr="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microsoft.com/office/2007/relationships/hdphoto" Target="../media/hdphoto1.wdp"/><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3.wdp"/><Relationship Id="rId7" Type="http://schemas.openxmlformats.org/officeDocument/2006/relationships/image" Target="../media/image50.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49.jpeg"/><Relationship Id="rId11" Type="http://schemas.openxmlformats.org/officeDocument/2006/relationships/image" Target="../media/image7.png"/><Relationship Id="rId5" Type="http://schemas.openxmlformats.org/officeDocument/2006/relationships/image" Target="../media/image48.png"/><Relationship Id="rId10" Type="http://schemas.openxmlformats.org/officeDocument/2006/relationships/image" Target="../media/image35.png"/><Relationship Id="rId4" Type="http://schemas.openxmlformats.org/officeDocument/2006/relationships/image" Target="../media/image47.jpe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48.png"/><Relationship Id="rId12" Type="http://schemas.openxmlformats.org/officeDocument/2006/relationships/image" Target="../media/image58.jpe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47.jpeg"/><Relationship Id="rId11" Type="http://schemas.openxmlformats.org/officeDocument/2006/relationships/image" Target="../media/image19.pn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png"/><Relationship Id="rId1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3.jpeg"/><Relationship Id="rId5" Type="http://schemas.openxmlformats.org/officeDocument/2006/relationships/image" Target="../media/image62.jpeg"/><Relationship Id="rId10" Type="http://schemas.openxmlformats.org/officeDocument/2006/relationships/image" Target="../media/image7.png"/><Relationship Id="rId4" Type="http://schemas.openxmlformats.org/officeDocument/2006/relationships/image" Target="../media/image61.jpeg"/><Relationship Id="rId9"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70.jpeg"/><Relationship Id="rId3" Type="http://schemas.microsoft.com/office/2007/relationships/hdphoto" Target="../media/hdphoto1.wdp"/><Relationship Id="rId7" Type="http://schemas.openxmlformats.org/officeDocument/2006/relationships/image" Target="../media/image69.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68.png"/><Relationship Id="rId11" Type="http://schemas.microsoft.com/office/2007/relationships/hdphoto" Target="../media/hdphoto5.wdp"/><Relationship Id="rId5" Type="http://schemas.microsoft.com/office/2007/relationships/hdphoto" Target="../media/hdphoto4.wdp"/><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jpeg"/></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3.png"/><Relationship Id="rId7"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microsoft.com/office/2007/relationships/hdphoto" Target="../media/hdphoto3.wdp"/><Relationship Id="rId9" Type="http://schemas.openxmlformats.org/officeDocument/2006/relationships/image" Target="../media/image78.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18" Type="http://schemas.openxmlformats.org/officeDocument/2006/relationships/image" Target="../media/image7.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notesSlide" Target="../notesSlides/notesSlide2.xml"/><Relationship Id="rId16" Type="http://schemas.openxmlformats.org/officeDocument/2006/relationships/image" Target="../media/image28.jpe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5" Type="http://schemas.openxmlformats.org/officeDocument/2006/relationships/image" Target="../media/image27.jpeg"/><Relationship Id="rId10" Type="http://schemas.openxmlformats.org/officeDocument/2006/relationships/image" Target="../media/image22.jpe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ッター プレースホルダー 7"/>
          <p:cNvSpPr>
            <a:spLocks noGrp="1"/>
          </p:cNvSpPr>
          <p:nvPr>
            <p:ph type="ftr" sz="quarter" idx="11"/>
          </p:nvPr>
        </p:nvSpPr>
        <p:spPr/>
        <p:txBody>
          <a:bodyPr/>
          <a:lstStyle/>
          <a:p>
            <a:r>
              <a:rPr kumimoji="1" lang="en-US" altLang="ja-JP" dirty="0" smtClean="0"/>
              <a:t>Copyright © 2014. gloops,Inc.</a:t>
            </a:r>
            <a:endParaRPr kumimoji="1" lang="ja-JP" altLang="en-US" dirty="0"/>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40" y="70738"/>
            <a:ext cx="4214406" cy="478306"/>
          </a:xfrm>
          <a:prstGeom prst="rect">
            <a:avLst/>
          </a:prstGeom>
        </p:spPr>
      </p:pic>
      <p:sp>
        <p:nvSpPr>
          <p:cNvPr id="13" name="タイトル 3"/>
          <p:cNvSpPr txBox="1">
            <a:spLocks/>
          </p:cNvSpPr>
          <p:nvPr/>
        </p:nvSpPr>
        <p:spPr>
          <a:xfrm>
            <a:off x="250874" y="141487"/>
            <a:ext cx="3888433" cy="346571"/>
          </a:xfrm>
          <a:prstGeom prst="rect">
            <a:avLst/>
          </a:prstGeom>
          <a:noFill/>
        </p:spPr>
        <p:txBody>
          <a:bodyPr anchor="ctr" anchorCtr="0"/>
          <a:lstStyle>
            <a:lvl1pPr algn="ctr" defTabSz="914400" rtl="0" eaLnBrk="1" latinLnBrk="0" hangingPunct="1">
              <a:spcBef>
                <a:spcPct val="0"/>
              </a:spcBef>
              <a:buNone/>
              <a:defRPr kumimoji="1" sz="4800" b="1" kern="1200" baseline="0">
                <a:solidFill>
                  <a:schemeClr val="tx1">
                    <a:lumMod val="75000"/>
                    <a:lumOff val="25000"/>
                  </a:schemeClr>
                </a:solidFill>
                <a:latin typeface="メイリオ" pitchFamily="50" charset="-128"/>
                <a:ea typeface="メイリオ" pitchFamily="50" charset="-128"/>
                <a:cs typeface="メイリオ" pitchFamily="50" charset="-128"/>
              </a:defRPr>
            </a:lvl1pPr>
          </a:lstStyle>
          <a:p>
            <a:r>
              <a:rPr lang="en-US" altLang="ja-JP" sz="1600" dirty="0" smtClean="0">
                <a:solidFill>
                  <a:srgbClr val="FFFF01"/>
                </a:solidFill>
              </a:rPr>
              <a:t>Game Overview</a:t>
            </a:r>
            <a:r>
              <a:rPr lang="ja-JP" altLang="en-US" sz="1600" dirty="0">
                <a:solidFill>
                  <a:srgbClr val="FFFF01"/>
                </a:solidFill>
              </a:rPr>
              <a:t> </a:t>
            </a:r>
            <a:r>
              <a:rPr lang="en-US" altLang="ja-JP" sz="1600" dirty="0" smtClean="0">
                <a:solidFill>
                  <a:srgbClr val="FFFF01"/>
                </a:solidFill>
              </a:rPr>
              <a:t>Ver.2014118-01</a:t>
            </a:r>
            <a:endParaRPr lang="ja-JP" altLang="en-US" sz="1600" dirty="0">
              <a:solidFill>
                <a:srgbClr val="FFFF01"/>
              </a:solidFill>
            </a:endParaRPr>
          </a:p>
        </p:txBody>
      </p:sp>
    </p:spTree>
    <p:extLst>
      <p:ext uri="{BB962C8B-B14F-4D97-AF65-F5344CB8AC3E}">
        <p14:creationId xmlns:p14="http://schemas.microsoft.com/office/powerpoint/2010/main" val="27820275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F6EAFE6-137F-4A8F-B35D-238C641BD741}" type="slidenum">
              <a:rPr kumimoji="1" lang="ja-JP" altLang="en-US" smtClean="0"/>
              <a:pPr/>
              <a:t>10</a:t>
            </a:fld>
            <a:endParaRPr kumimoji="1" lang="ja-JP" altLang="en-US"/>
          </a:p>
        </p:txBody>
      </p:sp>
      <p:sp>
        <p:nvSpPr>
          <p:cNvPr id="5" name="タイトル 4"/>
          <p:cNvSpPr>
            <a:spLocks noGrp="1"/>
          </p:cNvSpPr>
          <p:nvPr>
            <p:ph type="title"/>
          </p:nvPr>
        </p:nvSpPr>
        <p:spPr/>
        <p:txBody>
          <a:bodyPr/>
          <a:lstStyle/>
          <a:p>
            <a:r>
              <a:rPr kumimoji="1" lang="en-US" altLang="ja-JP" dirty="0" smtClean="0"/>
              <a:t>Game System</a:t>
            </a:r>
            <a:endParaRPr kumimoji="1" lang="ja-JP" altLang="en-US" dirty="0"/>
          </a:p>
        </p:txBody>
      </p:sp>
      <p:sp>
        <p:nvSpPr>
          <p:cNvPr id="6" name="正方形/長方形 5"/>
          <p:cNvSpPr/>
          <p:nvPr/>
        </p:nvSpPr>
        <p:spPr>
          <a:xfrm>
            <a:off x="467544" y="625049"/>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7" name="正方形/長方形 6"/>
          <p:cNvSpPr/>
          <p:nvPr/>
        </p:nvSpPr>
        <p:spPr>
          <a:xfrm>
            <a:off x="539552" y="685768"/>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b="1" dirty="0" smtClean="0">
                <a:solidFill>
                  <a:schemeClr val="bg1"/>
                </a:solidFill>
                <a:latin typeface="メイリオ" pitchFamily="50" charset="-128"/>
                <a:ea typeface="メイリオ" pitchFamily="50" charset="-128"/>
                <a:cs typeface="メイリオ" pitchFamily="50" charset="-128"/>
              </a:rPr>
              <a:t>Quest</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sp>
        <p:nvSpPr>
          <p:cNvPr id="8" name="正方形/長方形 7"/>
          <p:cNvSpPr/>
          <p:nvPr/>
        </p:nvSpPr>
        <p:spPr>
          <a:xfrm flipH="1">
            <a:off x="363262" y="1355916"/>
            <a:ext cx="8279884" cy="408214"/>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363262" y="1261710"/>
            <a:ext cx="8247611" cy="646331"/>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b="1" spc="50" dirty="0">
                <a:ln w="12700" cmpd="sng">
                  <a:noFill/>
                  <a:prstDash val="solid"/>
                </a:ln>
                <a:solidFill>
                  <a:srgbClr val="0066FF"/>
                </a:solidFill>
                <a:latin typeface="メイリオ" pitchFamily="50" charset="-128"/>
                <a:ea typeface="メイリオ" pitchFamily="50" charset="-128"/>
                <a:cs typeface="メイリオ" pitchFamily="50" charset="-128"/>
              </a:rPr>
              <a:t>New exploration &amp; battle </a:t>
            </a:r>
            <a:r>
              <a:rPr lang="en-US" altLang="ja-JP" b="1" spc="50" dirty="0" smtClean="0">
                <a:ln w="12700" cmpd="sng">
                  <a:noFill/>
                  <a:prstDash val="solid"/>
                </a:ln>
                <a:solidFill>
                  <a:srgbClr val="0066FF"/>
                </a:solidFill>
                <a:latin typeface="メイリオ" pitchFamily="50" charset="-128"/>
                <a:ea typeface="メイリオ" pitchFamily="50" charset="-128"/>
                <a:cs typeface="メイリオ" pitchFamily="50" charset="-128"/>
              </a:rPr>
              <a:t>action -- change POV by flicking the screen to discovering new routes and items!</a:t>
            </a:r>
          </a:p>
        </p:txBody>
      </p:sp>
      <p:sp>
        <p:nvSpPr>
          <p:cNvPr id="11" name="正方形/長方形 10"/>
          <p:cNvSpPr/>
          <p:nvPr/>
        </p:nvSpPr>
        <p:spPr>
          <a:xfrm>
            <a:off x="915358" y="1971997"/>
            <a:ext cx="7488832" cy="1569660"/>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200" b="1" spc="50" dirty="0" smtClean="0">
                <a:ln w="12700" cmpd="sng">
                  <a:noFill/>
                  <a:prstDash val="solid"/>
                </a:ln>
                <a:latin typeface="メイリオ" pitchFamily="50" charset="-128"/>
                <a:ea typeface="メイリオ" pitchFamily="50" charset="-128"/>
                <a:cs typeface="メイリオ" pitchFamily="50" charset="-128"/>
              </a:rPr>
              <a:t>Single-player action quests make up the core of the game.</a:t>
            </a:r>
            <a:endParaRPr lang="en-US" altLang="ja-JP" sz="1200" b="1" spc="50" dirty="0">
              <a:ln w="12700" cmpd="sng">
                <a:noFill/>
                <a:prstDash val="solid"/>
              </a:ln>
              <a:latin typeface="メイリオ" pitchFamily="50" charset="-128"/>
              <a:ea typeface="メイリオ" pitchFamily="50" charset="-128"/>
              <a:cs typeface="メイリオ" pitchFamily="50" charset="-128"/>
            </a:endParaRPr>
          </a:p>
          <a:p>
            <a:r>
              <a:rPr lang="en-US" altLang="ja-JP" sz="1200" b="1" spc="50" dirty="0" smtClean="0">
                <a:ln w="12700" cmpd="sng">
                  <a:noFill/>
                  <a:prstDash val="solid"/>
                </a:ln>
                <a:latin typeface="メイリオ" pitchFamily="50" charset="-128"/>
                <a:ea typeface="メイリオ" pitchFamily="50" charset="-128"/>
                <a:cs typeface="メイリオ" pitchFamily="50" charset="-128"/>
              </a:rPr>
              <a:t>These 3D-dungeons viewed from a 2.5D perspective with the camera changeable per 90 degrees.</a:t>
            </a:r>
            <a:endParaRPr lang="en-US" altLang="ja-JP" sz="1200" b="1" spc="50" dirty="0">
              <a:ln w="12700" cmpd="sng">
                <a:noFill/>
                <a:prstDash val="solid"/>
              </a:ln>
              <a:latin typeface="メイリオ" pitchFamily="50" charset="-128"/>
              <a:ea typeface="メイリオ" pitchFamily="50" charset="-128"/>
              <a:cs typeface="メイリオ" pitchFamily="50" charset="-128"/>
            </a:endParaRPr>
          </a:p>
          <a:p>
            <a:r>
              <a:rPr lang="en-US" altLang="ja-JP" sz="1200" b="1" spc="50" dirty="0" smtClean="0">
                <a:ln w="12700" cmpd="sng">
                  <a:noFill/>
                  <a:prstDash val="solid"/>
                </a:ln>
                <a:latin typeface="メイリオ" pitchFamily="50" charset="-128"/>
                <a:ea typeface="メイリオ" pitchFamily="50" charset="-128"/>
                <a:cs typeface="メイリオ" pitchFamily="50" charset="-128"/>
              </a:rPr>
              <a:t>Proceed along the fields by defeating monsters in your way, and changing the camera by flicking the screen to find keys.</a:t>
            </a:r>
            <a:endParaRPr lang="en-US" altLang="ja-JP" sz="1200" b="1" spc="50" dirty="0">
              <a:ln w="12700" cmpd="sng">
                <a:noFill/>
                <a:prstDash val="solid"/>
              </a:ln>
              <a:latin typeface="メイリオ" pitchFamily="50" charset="-128"/>
              <a:ea typeface="メイリオ" pitchFamily="50" charset="-128"/>
              <a:cs typeface="メイリオ" pitchFamily="50" charset="-128"/>
            </a:endParaRPr>
          </a:p>
          <a:p>
            <a:r>
              <a:rPr lang="en-US" altLang="ja-JP" sz="1200" b="1" spc="50" dirty="0" smtClean="0">
                <a:ln w="12700" cmpd="sng">
                  <a:noFill/>
                  <a:prstDash val="solid"/>
                </a:ln>
                <a:latin typeface="メイリオ" pitchFamily="50" charset="-128"/>
                <a:ea typeface="メイリオ" pitchFamily="50" charset="-128"/>
                <a:cs typeface="メイリオ" pitchFamily="50" charset="-128"/>
              </a:rPr>
              <a:t>The player improves by completing quests, while the avatar  improves by defeating monsters. In addition, finding the various across treasure chests and carrying them back can yield rare items.</a:t>
            </a:r>
            <a:endParaRPr lang="en-US" altLang="ja-JP" sz="1200" b="1" spc="50" dirty="0">
              <a:ln w="12700" cmpd="sng">
                <a:noFill/>
                <a:prstDash val="solid"/>
              </a:ln>
              <a:latin typeface="メイリオ" pitchFamily="50" charset="-128"/>
              <a:ea typeface="メイリオ" pitchFamily="50" charset="-128"/>
              <a:cs typeface="メイリオ" pitchFamily="50" charset="-128"/>
            </a:endParaRPr>
          </a:p>
        </p:txBody>
      </p:sp>
      <p:sp>
        <p:nvSpPr>
          <p:cNvPr id="31"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grpSp>
        <p:nvGrpSpPr>
          <p:cNvPr id="67" name="グループ化 66"/>
          <p:cNvGrpSpPr/>
          <p:nvPr/>
        </p:nvGrpSpPr>
        <p:grpSpPr>
          <a:xfrm>
            <a:off x="467544" y="3309709"/>
            <a:ext cx="7488832" cy="2997547"/>
            <a:chOff x="175321" y="922039"/>
            <a:chExt cx="6693877" cy="1015210"/>
          </a:xfrm>
        </p:grpSpPr>
        <p:sp>
          <p:nvSpPr>
            <p:cNvPr id="68" name="正方形/長方形 67"/>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69" name="正方形/長方形 68"/>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sp>
        <p:nvSpPr>
          <p:cNvPr id="70" name="正方形/長方形 69"/>
          <p:cNvSpPr/>
          <p:nvPr/>
        </p:nvSpPr>
        <p:spPr>
          <a:xfrm>
            <a:off x="489333" y="5260713"/>
            <a:ext cx="2635899" cy="821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Rotate screen to reach the goal!</a:t>
            </a:r>
            <a:endParaRPr kumimoji="1"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正方形/長方形 70"/>
          <p:cNvSpPr/>
          <p:nvPr/>
        </p:nvSpPr>
        <p:spPr>
          <a:xfrm>
            <a:off x="5276748" y="3616054"/>
            <a:ext cx="2577673" cy="874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Reach places you couldn’t get </a:t>
            </a:r>
          </a:p>
          <a:p>
            <a:pPr algn="r"/>
            <a:r>
              <a:rPr kumimoji="1" lang="en-US" altLang="ja-JP" b="1" dirty="0" smtClean="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to before!</a:t>
            </a:r>
            <a:endParaRPr kumimoji="1" lang="ja-JP" altLang="en-US"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685" y="3850146"/>
            <a:ext cx="2483227" cy="1396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2990" y="4717440"/>
            <a:ext cx="2483227" cy="1396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4" name="ストライプ矢印 73"/>
          <p:cNvSpPr/>
          <p:nvPr/>
        </p:nvSpPr>
        <p:spPr>
          <a:xfrm flipH="1">
            <a:off x="2633062" y="4466137"/>
            <a:ext cx="541724" cy="400583"/>
          </a:xfrm>
          <a:prstGeom prst="stripedRightArrow">
            <a:avLst/>
          </a:prstGeom>
          <a:solidFill>
            <a:srgbClr val="FF0000"/>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grpSp>
        <p:nvGrpSpPr>
          <p:cNvPr id="75" name="グループ化 74"/>
          <p:cNvGrpSpPr/>
          <p:nvPr/>
        </p:nvGrpSpPr>
        <p:grpSpPr>
          <a:xfrm rot="4103785">
            <a:off x="2269292" y="4443661"/>
            <a:ext cx="466292" cy="629854"/>
            <a:chOff x="7452320" y="5992068"/>
            <a:chExt cx="659950" cy="608318"/>
          </a:xfrm>
        </p:grpSpPr>
        <p:sp>
          <p:nvSpPr>
            <p:cNvPr id="76" name="円/楕円 75"/>
            <p:cNvSpPr/>
            <p:nvPr/>
          </p:nvSpPr>
          <p:spPr bwMode="auto">
            <a:xfrm>
              <a:off x="7452320" y="6229820"/>
              <a:ext cx="370566" cy="370566"/>
            </a:xfrm>
            <a:prstGeom prst="ellipse">
              <a:avLst/>
            </a:prstGeom>
            <a:noFill/>
            <a:ln w="28575">
              <a:solidFill>
                <a:schemeClr val="bg1"/>
              </a:solidFill>
            </a:ln>
            <a:effectLst>
              <a:glow rad="139700">
                <a:schemeClr val="accent2">
                  <a:satMod val="175000"/>
                  <a:alpha val="40000"/>
                </a:schemeClr>
              </a:glow>
            </a:effectLst>
            <a:extLst/>
          </p:spPr>
          <p:txBody>
            <a:bodyPr wrap="square" rtlCol="0" anchor="t"/>
            <a:lstStyle/>
            <a:p>
              <a:pPr algn="ctr" eaLnBrk="1" hangingPunct="1"/>
              <a:endParaRPr kumimoji="1" lang="ja-JP" altLang="en-US" sz="1050" dirty="0" smtClean="0">
                <a:latin typeface="+mn-ea"/>
                <a:ea typeface="+mn-ea"/>
              </a:endParaRPr>
            </a:p>
          </p:txBody>
        </p:sp>
        <p:sp>
          <p:nvSpPr>
            <p:cNvPr id="77" name="円/楕円 76"/>
            <p:cNvSpPr/>
            <p:nvPr/>
          </p:nvSpPr>
          <p:spPr bwMode="auto">
            <a:xfrm>
              <a:off x="7502312" y="6279812"/>
              <a:ext cx="270582" cy="270582"/>
            </a:xfrm>
            <a:prstGeom prst="ellipse">
              <a:avLst/>
            </a:prstGeom>
            <a:noFill/>
            <a:ln w="28575">
              <a:solidFill>
                <a:schemeClr val="bg1"/>
              </a:solidFill>
            </a:ln>
            <a:effectLst>
              <a:glow rad="139700">
                <a:schemeClr val="accent2">
                  <a:satMod val="175000"/>
                  <a:alpha val="40000"/>
                </a:schemeClr>
              </a:glow>
            </a:effectLst>
            <a:extLst/>
          </p:spPr>
          <p:txBody>
            <a:bodyPr wrap="square" rtlCol="0" anchor="t"/>
            <a:lstStyle/>
            <a:p>
              <a:pPr algn="ctr" eaLnBrk="1" hangingPunct="1"/>
              <a:endParaRPr kumimoji="1" lang="ja-JP" altLang="en-US" sz="1050" dirty="0" smtClean="0">
                <a:latin typeface="+mn-ea"/>
                <a:ea typeface="+mn-ea"/>
              </a:endParaRPr>
            </a:p>
          </p:txBody>
        </p:sp>
        <p:grpSp>
          <p:nvGrpSpPr>
            <p:cNvPr id="78" name="グループ化 221"/>
            <p:cNvGrpSpPr/>
            <p:nvPr/>
          </p:nvGrpSpPr>
          <p:grpSpPr bwMode="auto">
            <a:xfrm>
              <a:off x="7630414" y="5992068"/>
              <a:ext cx="481856" cy="475503"/>
              <a:chOff x="7391400" y="3657600"/>
              <a:chExt cx="609604" cy="674688"/>
            </a:xfrm>
            <a:effectLst>
              <a:outerShdw blurRad="50800" dist="38100" dir="5400000" algn="t" rotWithShape="0">
                <a:prstClr val="black">
                  <a:alpha val="40000"/>
                </a:prstClr>
              </a:outerShdw>
            </a:effectLst>
          </p:grpSpPr>
          <p:sp>
            <p:nvSpPr>
              <p:cNvPr id="79" name="フリーフォーム 222"/>
              <p:cNvSpPr/>
              <p:nvPr/>
            </p:nvSpPr>
            <p:spPr bwMode="auto">
              <a:xfrm>
                <a:off x="7391400" y="3672840"/>
                <a:ext cx="594360" cy="655320"/>
              </a:xfrm>
              <a:custGeom>
                <a:avLst/>
                <a:gdLst>
                  <a:gd name="connsiteX0" fmla="*/ 472440 w 594360"/>
                  <a:gd name="connsiteY0" fmla="*/ 0 h 655320"/>
                  <a:gd name="connsiteX1" fmla="*/ 304800 w 594360"/>
                  <a:gd name="connsiteY1" fmla="*/ 68580 h 655320"/>
                  <a:gd name="connsiteX2" fmla="*/ 205740 w 594360"/>
                  <a:gd name="connsiteY2" fmla="*/ 121920 h 655320"/>
                  <a:gd name="connsiteX3" fmla="*/ 99060 w 594360"/>
                  <a:gd name="connsiteY3" fmla="*/ 236220 h 655320"/>
                  <a:gd name="connsiteX4" fmla="*/ 7620 w 594360"/>
                  <a:gd name="connsiteY4" fmla="*/ 381000 h 655320"/>
                  <a:gd name="connsiteX5" fmla="*/ 0 w 594360"/>
                  <a:gd name="connsiteY5" fmla="*/ 510540 h 655320"/>
                  <a:gd name="connsiteX6" fmla="*/ 38100 w 594360"/>
                  <a:gd name="connsiteY6" fmla="*/ 609600 h 655320"/>
                  <a:gd name="connsiteX7" fmla="*/ 175260 w 594360"/>
                  <a:gd name="connsiteY7" fmla="*/ 655320 h 655320"/>
                  <a:gd name="connsiteX8" fmla="*/ 243840 w 594360"/>
                  <a:gd name="connsiteY8" fmla="*/ 647700 h 655320"/>
                  <a:gd name="connsiteX9" fmla="*/ 381000 w 594360"/>
                  <a:gd name="connsiteY9" fmla="*/ 510540 h 655320"/>
                  <a:gd name="connsiteX10" fmla="*/ 518160 w 594360"/>
                  <a:gd name="connsiteY10" fmla="*/ 510540 h 655320"/>
                  <a:gd name="connsiteX11" fmla="*/ 594360 w 594360"/>
                  <a:gd name="connsiteY11" fmla="*/ 457200 h 655320"/>
                  <a:gd name="connsiteX12" fmla="*/ 472440 w 594360"/>
                  <a:gd name="connsiteY12" fmla="*/ 0 h 65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360" h="655320">
                    <a:moveTo>
                      <a:pt x="472440" y="0"/>
                    </a:moveTo>
                    <a:lnTo>
                      <a:pt x="304800" y="68580"/>
                    </a:lnTo>
                    <a:lnTo>
                      <a:pt x="205740" y="121920"/>
                    </a:lnTo>
                    <a:lnTo>
                      <a:pt x="99060" y="236220"/>
                    </a:lnTo>
                    <a:lnTo>
                      <a:pt x="7620" y="381000"/>
                    </a:lnTo>
                    <a:lnTo>
                      <a:pt x="0" y="510540"/>
                    </a:lnTo>
                    <a:lnTo>
                      <a:pt x="38100" y="609600"/>
                    </a:lnTo>
                    <a:lnTo>
                      <a:pt x="175260" y="655320"/>
                    </a:lnTo>
                    <a:lnTo>
                      <a:pt x="243840" y="647700"/>
                    </a:lnTo>
                    <a:lnTo>
                      <a:pt x="381000" y="510540"/>
                    </a:lnTo>
                    <a:lnTo>
                      <a:pt x="518160" y="510540"/>
                    </a:lnTo>
                    <a:lnTo>
                      <a:pt x="594360" y="457200"/>
                    </a:lnTo>
                    <a:lnTo>
                      <a:pt x="472440" y="0"/>
                    </a:lnTo>
                    <a:close/>
                  </a:path>
                </a:pathLst>
              </a:custGeom>
              <a:solidFill>
                <a:srgbClr val="FFFFFF">
                  <a:alpha val="80000"/>
                </a:srgb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wrap="none" anchor="ctr"/>
              <a:lstStyle/>
              <a:p>
                <a:pPr algn="ctr">
                  <a:defRPr/>
                </a:pPr>
                <a:endParaRPr kumimoji="0" lang="ja-JP" altLang="en-US" sz="1200" b="1" dirty="0">
                  <a:solidFill>
                    <a:schemeClr val="tx1"/>
                  </a:solidFill>
                  <a:latin typeface="+mn-ea"/>
                </a:endParaRPr>
              </a:p>
            </p:txBody>
          </p:sp>
          <p:pic>
            <p:nvPicPr>
              <p:cNvPr id="80" name="Picture 6" descr="http://t3.gstatic.com/images?q=tbn:ANd9GcRZgRaScVk2OAbF7-DFpGHp3n4bwKOQuG2CoPOoYL0OfXMCbygc"/>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91404" y="3657600"/>
                <a:ext cx="609600" cy="674688"/>
              </a:xfrm>
              <a:prstGeom prst="rect">
                <a:avLst/>
              </a:prstGeom>
              <a:noFill/>
              <a:ln w="9525">
                <a:noFill/>
                <a:miter lim="800000"/>
                <a:headEnd/>
                <a:tailEnd/>
              </a:ln>
            </p:spPr>
          </p:pic>
        </p:grpSp>
      </p:grpSp>
      <p:sp>
        <p:nvSpPr>
          <p:cNvPr id="81" name="円形吹き出し 80"/>
          <p:cNvSpPr/>
          <p:nvPr/>
        </p:nvSpPr>
        <p:spPr>
          <a:xfrm>
            <a:off x="3145877" y="3947417"/>
            <a:ext cx="1583441" cy="450108"/>
          </a:xfrm>
          <a:prstGeom prst="wedgeEllipseCallout">
            <a:avLst>
              <a:gd name="adj1" fmla="val -50479"/>
              <a:gd name="adj2" fmla="val 86740"/>
            </a:avLst>
          </a:prstGeom>
          <a:solidFill>
            <a:srgbClr val="FF0000"/>
          </a:solidFill>
          <a:ln/>
        </p:spPr>
        <p:style>
          <a:lnRef idx="3">
            <a:schemeClr val="lt1"/>
          </a:lnRef>
          <a:fillRef idx="1">
            <a:schemeClr val="accent2"/>
          </a:fillRef>
          <a:effectRef idx="1">
            <a:schemeClr val="accent2"/>
          </a:effectRef>
          <a:fontRef idx="minor">
            <a:schemeClr val="lt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82" name="正方形/長方形 81"/>
          <p:cNvSpPr/>
          <p:nvPr/>
        </p:nvSpPr>
        <p:spPr>
          <a:xfrm>
            <a:off x="3309240" y="3999508"/>
            <a:ext cx="1298537" cy="424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Flick</a:t>
            </a:r>
            <a:endParaRPr kumimoji="1" lang="ja-JP" altLang="en-US"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4" name="図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2107" y="5286372"/>
            <a:ext cx="1562546" cy="878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scene3d>
            <a:camera prst="isometricOffAxis1Left"/>
            <a:lightRig rig="threePt" dir="t"/>
          </a:scene3d>
        </p:spPr>
      </p:pic>
      <p:pic>
        <p:nvPicPr>
          <p:cNvPr id="35" name="図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4198" y="5287969"/>
            <a:ext cx="1562546" cy="878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scene3d>
            <a:camera prst="isometricOffAxis2Right"/>
            <a:lightRig rig="threePt" dir="t"/>
          </a:scene3d>
        </p:spPr>
      </p:pic>
      <p:pic>
        <p:nvPicPr>
          <p:cNvPr id="85" name="図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00801" y="5608304"/>
            <a:ext cx="802403" cy="802403"/>
          </a:xfrm>
          <a:prstGeom prst="rect">
            <a:avLst/>
          </a:prstGeom>
        </p:spPr>
      </p:pic>
      <p:pic>
        <p:nvPicPr>
          <p:cNvPr id="86" name="図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437451">
            <a:off x="3767653" y="4382293"/>
            <a:ext cx="994695" cy="994695"/>
          </a:xfrm>
          <a:prstGeom prst="rect">
            <a:avLst/>
          </a:prstGeom>
        </p:spPr>
      </p:pic>
      <p:sp>
        <p:nvSpPr>
          <p:cNvPr id="36" name="正方形/長方形 35"/>
          <p:cNvSpPr/>
          <p:nvPr/>
        </p:nvSpPr>
        <p:spPr>
          <a:xfrm>
            <a:off x="3437690" y="5341073"/>
            <a:ext cx="1654620" cy="461665"/>
          </a:xfrm>
          <a:prstGeom prst="rect">
            <a:avLst/>
          </a:prstGeom>
          <a:noFill/>
        </p:spPr>
        <p:txBody>
          <a:bodyPr wrap="none" lIns="91440" tIns="45720" rIns="91440" bIns="45720">
            <a:spAutoFit/>
          </a:bodyPr>
          <a:lstStyle/>
          <a:p>
            <a:pPr algn="ctr"/>
            <a:r>
              <a:rPr lang="ja-JP" altLang="en-US" sz="2400" b="1" dirty="0" err="1" smtClean="0">
                <a:ln w="6600">
                  <a:solidFill>
                    <a:schemeClr val="accent2"/>
                  </a:solidFill>
                  <a:prstDash val="solid"/>
                </a:ln>
                <a:solidFill>
                  <a:srgbClr val="FFFF00"/>
                </a:solidFill>
                <a:effectLst>
                  <a:outerShdw dist="38100" dir="2700000" algn="tl" rotWithShape="0">
                    <a:schemeClr val="accent2"/>
                  </a:outerShdw>
                </a:effectLst>
                <a:latin typeface="HGP創英角ﾎﾟｯﾌﾟ体" panose="040B0A00000000000000" pitchFamily="50" charset="-128"/>
                <a:ea typeface="HGP創英角ﾎﾟｯﾌﾟ体" panose="040B0A00000000000000" pitchFamily="50" charset="-128"/>
              </a:rPr>
              <a:t>ぐるりんっ</a:t>
            </a:r>
            <a:r>
              <a:rPr lang="en-US" altLang="ja-JP" sz="2400" b="1" dirty="0" smtClean="0">
                <a:ln w="6600">
                  <a:solidFill>
                    <a:schemeClr val="accent2"/>
                  </a:solidFill>
                  <a:prstDash val="solid"/>
                </a:ln>
                <a:solidFill>
                  <a:srgbClr val="FFFF00"/>
                </a:solidFill>
                <a:effectLst>
                  <a:outerShdw dist="38100" dir="2700000" algn="tl" rotWithShape="0">
                    <a:schemeClr val="accent2"/>
                  </a:outerShdw>
                </a:effectLst>
                <a:latin typeface="HGP創英角ﾎﾟｯﾌﾟ体" panose="040B0A00000000000000" pitchFamily="50" charset="-128"/>
                <a:ea typeface="HGP創英角ﾎﾟｯﾌﾟ体" panose="040B0A00000000000000" pitchFamily="50" charset="-128"/>
              </a:rPr>
              <a:t>!!</a:t>
            </a:r>
            <a:endParaRPr lang="ja-JP" altLang="en-US" sz="2400" b="1" dirty="0">
              <a:ln w="6600">
                <a:solidFill>
                  <a:schemeClr val="accent2"/>
                </a:solidFill>
                <a:prstDash val="solid"/>
              </a:ln>
              <a:solidFill>
                <a:srgbClr val="FFFF00"/>
              </a:solidFill>
              <a:effectLst>
                <a:outerShdw dist="38100" dir="2700000" algn="tl" rotWithShape="0">
                  <a:schemeClr val="accent2"/>
                </a:outerShdw>
              </a:effectLst>
              <a:latin typeface="HGP創英角ﾎﾟｯﾌﾟ体" panose="040B0A00000000000000" pitchFamily="50" charset="-128"/>
              <a:ea typeface="HGP創英角ﾎﾟｯﾌﾟ体" panose="040B0A00000000000000" pitchFamily="50" charset="-128"/>
            </a:endParaRPr>
          </a:p>
        </p:txBody>
      </p:sp>
      <p:pic>
        <p:nvPicPr>
          <p:cNvPr id="32" name="図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7200000">
            <a:off x="6516216" y="6800"/>
            <a:ext cx="530695" cy="476672"/>
          </a:xfrm>
          <a:prstGeom prst="rect">
            <a:avLst/>
          </a:prstGeom>
        </p:spPr>
      </p:pic>
    </p:spTree>
    <p:extLst>
      <p:ext uri="{BB962C8B-B14F-4D97-AF65-F5344CB8AC3E}">
        <p14:creationId xmlns:p14="http://schemas.microsoft.com/office/powerpoint/2010/main" val="263251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4" grpId="0" animBg="1"/>
      <p:bldP spid="81" grpId="0" animBg="1"/>
      <p:bldP spid="8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F6EAFE6-137F-4A8F-B35D-238C641BD741}" type="slidenum">
              <a:rPr kumimoji="1" lang="ja-JP" altLang="en-US" smtClean="0"/>
              <a:pPr/>
              <a:t>11</a:t>
            </a:fld>
            <a:endParaRPr kumimoji="1" lang="ja-JP" altLang="en-US"/>
          </a:p>
        </p:txBody>
      </p:sp>
      <p:sp>
        <p:nvSpPr>
          <p:cNvPr id="5" name="タイトル 4"/>
          <p:cNvSpPr>
            <a:spLocks noGrp="1"/>
          </p:cNvSpPr>
          <p:nvPr>
            <p:ph type="title"/>
          </p:nvPr>
        </p:nvSpPr>
        <p:spPr/>
        <p:txBody>
          <a:bodyPr/>
          <a:lstStyle/>
          <a:p>
            <a:r>
              <a:rPr kumimoji="1" lang="en-US" altLang="ja-JP" dirty="0" smtClean="0"/>
              <a:t>Action</a:t>
            </a:r>
            <a:r>
              <a:rPr kumimoji="1" lang="ja-JP" altLang="en-US" dirty="0" smtClean="0"/>
              <a:t>①</a:t>
            </a:r>
            <a:endParaRPr kumimoji="1" lang="ja-JP" altLang="en-US" dirty="0"/>
          </a:p>
        </p:txBody>
      </p:sp>
      <p:sp>
        <p:nvSpPr>
          <p:cNvPr id="6" name="正方形/長方形 5"/>
          <p:cNvSpPr/>
          <p:nvPr/>
        </p:nvSpPr>
        <p:spPr>
          <a:xfrm>
            <a:off x="467544" y="625049"/>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7" name="正方形/長方形 6"/>
          <p:cNvSpPr/>
          <p:nvPr/>
        </p:nvSpPr>
        <p:spPr>
          <a:xfrm>
            <a:off x="539552" y="685768"/>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b="1" dirty="0" smtClean="0">
                <a:solidFill>
                  <a:schemeClr val="bg1"/>
                </a:solidFill>
                <a:latin typeface="メイリオ" pitchFamily="50" charset="-128"/>
                <a:ea typeface="メイリオ" pitchFamily="50" charset="-128"/>
                <a:cs typeface="メイリオ" pitchFamily="50" charset="-128"/>
              </a:rPr>
              <a:t>Battle Action</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sp>
        <p:nvSpPr>
          <p:cNvPr id="8" name="正方形/長方形 7"/>
          <p:cNvSpPr/>
          <p:nvPr/>
        </p:nvSpPr>
        <p:spPr>
          <a:xfrm flipH="1">
            <a:off x="363262" y="1355916"/>
            <a:ext cx="8279884" cy="408214"/>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395536" y="1261832"/>
            <a:ext cx="8247611" cy="646331"/>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b="1" spc="50" dirty="0" smtClean="0">
                <a:ln w="12700" cmpd="sng">
                  <a:noFill/>
                  <a:prstDash val="solid"/>
                </a:ln>
                <a:solidFill>
                  <a:srgbClr val="0066FF"/>
                </a:solidFill>
                <a:latin typeface="メイリオ" pitchFamily="50" charset="-128"/>
                <a:ea typeface="メイリオ" pitchFamily="50" charset="-128"/>
                <a:cs typeface="メイリオ" pitchFamily="50" charset="-128"/>
              </a:rPr>
              <a:t>Battle action rules for defeating the onslaught of monsters.</a:t>
            </a:r>
          </a:p>
          <a:p>
            <a:r>
              <a:rPr lang="en-US" altLang="ja-JP" b="1" spc="50" dirty="0" smtClean="0">
                <a:ln w="12700" cmpd="sng">
                  <a:noFill/>
                  <a:prstDash val="solid"/>
                </a:ln>
                <a:solidFill>
                  <a:srgbClr val="0066FF"/>
                </a:solidFill>
                <a:latin typeface="メイリオ" pitchFamily="50" charset="-128"/>
                <a:ea typeface="メイリオ" pitchFamily="50" charset="-128"/>
                <a:cs typeface="メイリオ" pitchFamily="50" charset="-128"/>
              </a:rPr>
              <a:t>Simple back-and-forth duel, yet highly strategic battle system.</a:t>
            </a:r>
          </a:p>
        </p:txBody>
      </p:sp>
      <p:sp>
        <p:nvSpPr>
          <p:cNvPr id="10" name="正方形/長方形 9"/>
          <p:cNvSpPr/>
          <p:nvPr/>
        </p:nvSpPr>
        <p:spPr>
          <a:xfrm flipH="1">
            <a:off x="182880" y="2304634"/>
            <a:ext cx="8460265" cy="4004669"/>
          </a:xfrm>
          <a:prstGeom prst="rect">
            <a:avLst/>
          </a:prstGeom>
          <a:no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正方形/長方形 10"/>
          <p:cNvSpPr/>
          <p:nvPr/>
        </p:nvSpPr>
        <p:spPr>
          <a:xfrm>
            <a:off x="467551" y="2046948"/>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12" name="正方形/長方形 11"/>
          <p:cNvSpPr/>
          <p:nvPr/>
        </p:nvSpPr>
        <p:spPr>
          <a:xfrm>
            <a:off x="539559" y="2107667"/>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b="1" dirty="0" smtClean="0">
                <a:solidFill>
                  <a:schemeClr val="bg1"/>
                </a:solidFill>
                <a:latin typeface="メイリオ" pitchFamily="50" charset="-128"/>
                <a:ea typeface="メイリオ" pitchFamily="50" charset="-128"/>
                <a:cs typeface="メイリオ" pitchFamily="50" charset="-128"/>
              </a:rPr>
              <a:t>Systemt</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grpSp>
        <p:nvGrpSpPr>
          <p:cNvPr id="13" name="グループ化 12"/>
          <p:cNvGrpSpPr/>
          <p:nvPr/>
        </p:nvGrpSpPr>
        <p:grpSpPr>
          <a:xfrm>
            <a:off x="433339" y="2537628"/>
            <a:ext cx="2380747" cy="3627676"/>
            <a:chOff x="175321" y="922039"/>
            <a:chExt cx="6693877" cy="1015210"/>
          </a:xfrm>
        </p:grpSpPr>
        <p:sp>
          <p:nvSpPr>
            <p:cNvPr id="14" name="正方形/長方形 13"/>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15" name="正方形/長方形 14"/>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grpSp>
        <p:nvGrpSpPr>
          <p:cNvPr id="16" name="グループ化 15"/>
          <p:cNvGrpSpPr/>
          <p:nvPr/>
        </p:nvGrpSpPr>
        <p:grpSpPr>
          <a:xfrm>
            <a:off x="3138453" y="2537626"/>
            <a:ext cx="2380747" cy="3627676"/>
            <a:chOff x="175321" y="922039"/>
            <a:chExt cx="6693877" cy="1015210"/>
          </a:xfrm>
        </p:grpSpPr>
        <p:sp>
          <p:nvSpPr>
            <p:cNvPr id="17" name="正方形/長方形 16"/>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18" name="正方形/長方形 17"/>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grpSp>
        <p:nvGrpSpPr>
          <p:cNvPr id="19" name="グループ化 18"/>
          <p:cNvGrpSpPr/>
          <p:nvPr/>
        </p:nvGrpSpPr>
        <p:grpSpPr>
          <a:xfrm>
            <a:off x="6002042" y="2509723"/>
            <a:ext cx="2380747" cy="3627676"/>
            <a:chOff x="175321" y="922039"/>
            <a:chExt cx="6693877" cy="1015210"/>
          </a:xfrm>
        </p:grpSpPr>
        <p:sp>
          <p:nvSpPr>
            <p:cNvPr id="20" name="正方形/長方形 19"/>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21" name="正方形/長方形 20"/>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grpSp>
        <p:nvGrpSpPr>
          <p:cNvPr id="28" name="グループ化 27"/>
          <p:cNvGrpSpPr/>
          <p:nvPr/>
        </p:nvGrpSpPr>
        <p:grpSpPr>
          <a:xfrm>
            <a:off x="2931041" y="2717976"/>
            <a:ext cx="1906242" cy="437193"/>
            <a:chOff x="3405578" y="6820065"/>
            <a:chExt cx="730988" cy="437193"/>
          </a:xfrm>
        </p:grpSpPr>
        <p:pic>
          <p:nvPicPr>
            <p:cNvPr id="29" name="Picture 7" descr="\\wfs002\rogue\04_デザイン\00_素材\枠\shutterstock_27952556.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0" name="テキスト ボックス 17"/>
            <p:cNvSpPr txBox="1"/>
            <p:nvPr/>
          </p:nvSpPr>
          <p:spPr>
            <a:xfrm>
              <a:off x="3626973" y="6878055"/>
              <a:ext cx="306811"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dirty="0" smtClean="0">
                  <a:solidFill>
                    <a:srgbClr val="663300"/>
                  </a:solidFill>
                  <a:latin typeface="メイリオ" pitchFamily="50" charset="-128"/>
                  <a:ea typeface="メイリオ" pitchFamily="50" charset="-128"/>
                  <a:cs typeface="メイリオ" pitchFamily="50" charset="-128"/>
                </a:rPr>
                <a:t>Affinity</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grpSp>
        <p:nvGrpSpPr>
          <p:cNvPr id="31" name="グループ化 30"/>
          <p:cNvGrpSpPr/>
          <p:nvPr/>
        </p:nvGrpSpPr>
        <p:grpSpPr>
          <a:xfrm>
            <a:off x="5766015" y="2697896"/>
            <a:ext cx="1906242" cy="437193"/>
            <a:chOff x="3405578" y="6820065"/>
            <a:chExt cx="730988" cy="437193"/>
          </a:xfrm>
        </p:grpSpPr>
        <p:pic>
          <p:nvPicPr>
            <p:cNvPr id="32" name="Picture 7" descr="\\wfs002\rogue\04_デザイン\00_素材\枠\shutterstock_27952556.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テキスト ボックス 17"/>
            <p:cNvSpPr txBox="1"/>
            <p:nvPr/>
          </p:nvSpPr>
          <p:spPr>
            <a:xfrm>
              <a:off x="3678272" y="6878055"/>
              <a:ext cx="204205"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dirty="0" smtClean="0">
                  <a:solidFill>
                    <a:srgbClr val="663300"/>
                  </a:solidFill>
                  <a:latin typeface="メイリオ" pitchFamily="50" charset="-128"/>
                  <a:ea typeface="メイリオ" pitchFamily="50" charset="-128"/>
                  <a:cs typeface="メイリオ" pitchFamily="50" charset="-128"/>
                </a:rPr>
                <a:t>Skill</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grpSp>
        <p:nvGrpSpPr>
          <p:cNvPr id="34" name="グループ化 33"/>
          <p:cNvGrpSpPr/>
          <p:nvPr/>
        </p:nvGrpSpPr>
        <p:grpSpPr>
          <a:xfrm>
            <a:off x="405439" y="2737825"/>
            <a:ext cx="1906242" cy="437193"/>
            <a:chOff x="3405578" y="6820065"/>
            <a:chExt cx="730988" cy="437193"/>
          </a:xfrm>
        </p:grpSpPr>
        <p:pic>
          <p:nvPicPr>
            <p:cNvPr id="35" name="Picture 7" descr="\\wfs002\rogue\04_デザイン\00_素材\枠\shutterstock_27952556.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 name="テキスト ボックス 17"/>
            <p:cNvSpPr txBox="1"/>
            <p:nvPr/>
          </p:nvSpPr>
          <p:spPr>
            <a:xfrm>
              <a:off x="3596985" y="6878055"/>
              <a:ext cx="366782"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dirty="0" smtClean="0">
                  <a:solidFill>
                    <a:srgbClr val="663300"/>
                  </a:solidFill>
                  <a:latin typeface="メイリオ" pitchFamily="50" charset="-128"/>
                  <a:ea typeface="メイリオ" pitchFamily="50" charset="-128"/>
                  <a:cs typeface="メイリオ" pitchFamily="50" charset="-128"/>
                </a:rPr>
                <a:t>ATK/DEF</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sp>
        <p:nvSpPr>
          <p:cNvPr id="37" name="正方形/長方形 36"/>
          <p:cNvSpPr/>
          <p:nvPr/>
        </p:nvSpPr>
        <p:spPr>
          <a:xfrm>
            <a:off x="3071798" y="3182360"/>
            <a:ext cx="2233522" cy="1546577"/>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5 elements and a weapon triangle. The player switches between various weapons to take advantage of the monster’s weakness.</a:t>
            </a:r>
            <a:r>
              <a:rPr lang="ja-JP" altLang="en-US" sz="1050" b="1" spc="50" dirty="0" smtClean="0">
                <a:ln w="12700" cmpd="sng">
                  <a:noFill/>
                  <a:prstDash val="solid"/>
                </a:ln>
                <a:latin typeface="メイリオ" pitchFamily="50" charset="-128"/>
                <a:ea typeface="メイリオ" pitchFamily="50" charset="-128"/>
                <a:cs typeface="メイリオ" pitchFamily="50" charset="-128"/>
              </a:rPr>
              <a:t> </a:t>
            </a:r>
            <a:endParaRPr lang="en-US" altLang="ja-JP" sz="1050" b="1" spc="50" dirty="0" smtClean="0">
              <a:ln w="12700" cmpd="sng">
                <a:noFill/>
                <a:prstDash val="solid"/>
              </a:ln>
              <a:latin typeface="メイリオ" pitchFamily="50" charset="-128"/>
              <a:ea typeface="メイリオ" pitchFamily="50" charset="-128"/>
              <a:cs typeface="メイリオ" pitchFamily="50" charset="-128"/>
            </a:endParaRPr>
          </a:p>
        </p:txBody>
      </p:sp>
      <p:sp>
        <p:nvSpPr>
          <p:cNvPr id="46" name="正方形/長方形 45"/>
          <p:cNvSpPr/>
          <p:nvPr/>
        </p:nvSpPr>
        <p:spPr>
          <a:xfrm>
            <a:off x="6048178" y="3275867"/>
            <a:ext cx="2151404" cy="1304203"/>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Use Skill Pts earned in battle unleash fancy active </a:t>
            </a:r>
            <a:r>
              <a:rPr lang="en-US" altLang="ja-JP" sz="1050" b="1" spc="50" dirty="0">
                <a:ln w="12700" cmpd="sng">
                  <a:noFill/>
                  <a:prstDash val="solid"/>
                </a:ln>
                <a:latin typeface="メイリオ" pitchFamily="50" charset="-128"/>
                <a:ea typeface="メイリオ" pitchFamily="50" charset="-128"/>
                <a:cs typeface="メイリオ" pitchFamily="50" charset="-128"/>
              </a:rPr>
              <a:t>s</a:t>
            </a:r>
            <a:r>
              <a:rPr lang="en-US" altLang="ja-JP" sz="1050" b="1" spc="50" dirty="0" smtClean="0">
                <a:ln w="12700" cmpd="sng">
                  <a:noFill/>
                  <a:prstDash val="solid"/>
                </a:ln>
                <a:latin typeface="メイリオ" pitchFamily="50" charset="-128"/>
                <a:ea typeface="メイリオ" pitchFamily="50" charset="-128"/>
                <a:cs typeface="メイリオ" pitchFamily="50" charset="-128"/>
              </a:rPr>
              <a:t>kills, and bestow passive skill on avatar simply by equipping gear.</a:t>
            </a:r>
          </a:p>
        </p:txBody>
      </p:sp>
      <p:sp>
        <p:nvSpPr>
          <p:cNvPr id="65" name="正方形/長方形 64"/>
          <p:cNvSpPr/>
          <p:nvPr/>
        </p:nvSpPr>
        <p:spPr>
          <a:xfrm>
            <a:off x="2931039" y="5420266"/>
            <a:ext cx="2297076" cy="738664"/>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50000"/>
              </a:lnSpc>
            </a:pPr>
            <a:r>
              <a:rPr lang="en-US" altLang="ja-JP" sz="1400" b="1" spc="50" dirty="0" smtClean="0">
                <a:ln w="12700" cmpd="sng">
                  <a:noFill/>
                  <a:prstDash val="solid"/>
                </a:ln>
                <a:solidFill>
                  <a:srgbClr val="C00000"/>
                </a:solidFill>
                <a:latin typeface="メイリオ" pitchFamily="50" charset="-128"/>
                <a:ea typeface="メイリオ" pitchFamily="50" charset="-128"/>
                <a:cs typeface="メイリオ" pitchFamily="50" charset="-128"/>
              </a:rPr>
              <a:t>Strategic value when battling monsters</a:t>
            </a:r>
            <a:endParaRPr lang="en-US" altLang="ja-JP" sz="1400" b="1" spc="50" dirty="0">
              <a:ln w="12700" cmpd="sng">
                <a:noFill/>
                <a:prstDash val="solid"/>
              </a:ln>
              <a:solidFill>
                <a:srgbClr val="C00000"/>
              </a:solidFill>
              <a:latin typeface="メイリオ" pitchFamily="50" charset="-128"/>
              <a:ea typeface="メイリオ" pitchFamily="50" charset="-128"/>
              <a:cs typeface="メイリオ" pitchFamily="50" charset="-128"/>
            </a:endParaRPr>
          </a:p>
        </p:txBody>
      </p:sp>
      <p:sp>
        <p:nvSpPr>
          <p:cNvPr id="66" name="正方形/長方形 65"/>
          <p:cNvSpPr/>
          <p:nvPr/>
        </p:nvSpPr>
        <p:spPr>
          <a:xfrm>
            <a:off x="5814441" y="5265057"/>
            <a:ext cx="2549374" cy="1061829"/>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50000"/>
              </a:lnSpc>
            </a:pPr>
            <a:r>
              <a:rPr lang="en-US" altLang="ja-JP" sz="1400" b="1" spc="50" dirty="0" smtClean="0">
                <a:ln w="12700" cmpd="sng">
                  <a:noFill/>
                  <a:prstDash val="solid"/>
                </a:ln>
                <a:solidFill>
                  <a:srgbClr val="C00000"/>
                </a:solidFill>
                <a:latin typeface="メイリオ" pitchFamily="50" charset="-128"/>
                <a:ea typeface="メイリオ" pitchFamily="50" charset="-128"/>
                <a:cs typeface="メイリオ" pitchFamily="50" charset="-128"/>
              </a:rPr>
              <a:t>Bestowing effects such as </a:t>
            </a:r>
            <a:r>
              <a:rPr lang="en-US" altLang="ja-JP" sz="1400" b="1" spc="50" dirty="0">
                <a:ln w="12700" cmpd="sng">
                  <a:noFill/>
                  <a:prstDash val="solid"/>
                </a:ln>
                <a:solidFill>
                  <a:srgbClr val="C00000"/>
                </a:solidFill>
                <a:latin typeface="メイリオ" pitchFamily="50" charset="-128"/>
                <a:ea typeface="メイリオ" pitchFamily="50" charset="-128"/>
                <a:cs typeface="メイリオ" pitchFamily="50" charset="-128"/>
              </a:rPr>
              <a:t>c</a:t>
            </a:r>
            <a:r>
              <a:rPr lang="en-US" altLang="ja-JP" sz="1400" b="1" spc="50" dirty="0" smtClean="0">
                <a:ln w="12700" cmpd="sng">
                  <a:noFill/>
                  <a:prstDash val="solid"/>
                </a:ln>
                <a:solidFill>
                  <a:srgbClr val="C00000"/>
                </a:solidFill>
                <a:latin typeface="メイリオ" pitchFamily="50" charset="-128"/>
                <a:ea typeface="メイリオ" pitchFamily="50" charset="-128"/>
                <a:cs typeface="メイリオ" pitchFamily="50" charset="-128"/>
              </a:rPr>
              <a:t>ooldown reduction or stat boosts</a:t>
            </a:r>
            <a:endParaRPr lang="en-US" altLang="ja-JP" sz="1400" b="1" spc="50" dirty="0">
              <a:ln w="12700" cmpd="sng">
                <a:noFill/>
                <a:prstDash val="solid"/>
              </a:ln>
              <a:solidFill>
                <a:srgbClr val="C00000"/>
              </a:solidFill>
              <a:latin typeface="メイリオ" pitchFamily="50" charset="-128"/>
              <a:ea typeface="メイリオ" pitchFamily="50" charset="-128"/>
              <a:cs typeface="メイリオ" pitchFamily="50" charset="-128"/>
            </a:endParaRPr>
          </a:p>
        </p:txBody>
      </p:sp>
      <p:pic>
        <p:nvPicPr>
          <p:cNvPr id="23" name="図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8925" y="4641888"/>
            <a:ext cx="844843" cy="771087"/>
          </a:xfrm>
          <a:prstGeom prst="rect">
            <a:avLst/>
          </a:prstGeom>
        </p:spPr>
      </p:pic>
      <p:sp>
        <p:nvSpPr>
          <p:cNvPr id="51"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pic>
        <p:nvPicPr>
          <p:cNvPr id="52" name="図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51192" y="4264249"/>
            <a:ext cx="1236965" cy="1141785"/>
          </a:xfrm>
          <a:prstGeom prst="rect">
            <a:avLst/>
          </a:prstGeom>
        </p:spPr>
      </p:pic>
      <p:pic>
        <p:nvPicPr>
          <p:cNvPr id="40" name="図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0152" y="4307196"/>
            <a:ext cx="1136666" cy="1119444"/>
          </a:xfrm>
          <a:prstGeom prst="rect">
            <a:avLst/>
          </a:prstGeom>
        </p:spPr>
      </p:pic>
      <p:pic>
        <p:nvPicPr>
          <p:cNvPr id="41" name="図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218" y="4332553"/>
            <a:ext cx="752784" cy="1253473"/>
          </a:xfrm>
          <a:prstGeom prst="rect">
            <a:avLst/>
          </a:prstGeom>
        </p:spPr>
      </p:pic>
      <p:sp>
        <p:nvSpPr>
          <p:cNvPr id="22" name="正方形/長方形 21"/>
          <p:cNvSpPr/>
          <p:nvPr/>
        </p:nvSpPr>
        <p:spPr>
          <a:xfrm>
            <a:off x="395536" y="3200084"/>
            <a:ext cx="2210759" cy="1304203"/>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When coming across monsters, battle with weapon and shield. Reading their movements </a:t>
            </a:r>
            <a:endParaRPr lang="en-US" altLang="ja-JP" sz="1050" b="1" spc="50" dirty="0">
              <a:ln w="12700" cmpd="sng">
                <a:noFill/>
                <a:prstDash val="solid"/>
              </a:ln>
              <a:latin typeface="メイリオ" pitchFamily="50" charset="-128"/>
              <a:ea typeface="メイリオ" pitchFamily="50" charset="-128"/>
              <a:cs typeface="メイリオ" pitchFamily="50" charset="-128"/>
            </a:endParaRPr>
          </a:p>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is all part of the strategy.</a:t>
            </a:r>
          </a:p>
        </p:txBody>
      </p:sp>
      <p:sp>
        <p:nvSpPr>
          <p:cNvPr id="54" name="正方形/長方形 53"/>
          <p:cNvSpPr/>
          <p:nvPr/>
        </p:nvSpPr>
        <p:spPr>
          <a:xfrm>
            <a:off x="192751" y="5426640"/>
            <a:ext cx="2423445" cy="738664"/>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50000"/>
              </a:lnSpc>
            </a:pPr>
            <a:r>
              <a:rPr lang="en-US" altLang="ja-JP" sz="1400" b="1" spc="50" dirty="0" smtClean="0">
                <a:ln w="12700" cmpd="sng">
                  <a:noFill/>
                  <a:prstDash val="solid"/>
                </a:ln>
                <a:solidFill>
                  <a:srgbClr val="C00000"/>
                </a:solidFill>
                <a:latin typeface="メイリオ" pitchFamily="50" charset="-128"/>
                <a:ea typeface="メイリオ" pitchFamily="50" charset="-128"/>
                <a:cs typeface="メイリオ" pitchFamily="50" charset="-128"/>
              </a:rPr>
              <a:t>Back-and-forth duel against monster.</a:t>
            </a:r>
          </a:p>
        </p:txBody>
      </p:sp>
      <p:pic>
        <p:nvPicPr>
          <p:cNvPr id="43" name="図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26014" y="4945845"/>
            <a:ext cx="277330" cy="249987"/>
          </a:xfrm>
          <a:prstGeom prst="rect">
            <a:avLst/>
          </a:prstGeom>
        </p:spPr>
      </p:pic>
      <p:pic>
        <p:nvPicPr>
          <p:cNvPr id="44" name="図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5113" y="5120262"/>
            <a:ext cx="339034" cy="339034"/>
          </a:xfrm>
          <a:prstGeom prst="rect">
            <a:avLst/>
          </a:prstGeom>
          <a:ln>
            <a:noFill/>
          </a:ln>
          <a:effectLst>
            <a:outerShdw blurRad="190500" algn="tl" rotWithShape="0">
              <a:srgbClr val="000000">
                <a:alpha val="70000"/>
              </a:srgbClr>
            </a:outerShdw>
          </a:effectLst>
        </p:spPr>
      </p:pic>
      <p:pic>
        <p:nvPicPr>
          <p:cNvPr id="45" name="図 4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36465" y="4633284"/>
            <a:ext cx="339034" cy="339034"/>
          </a:xfrm>
          <a:prstGeom prst="rect">
            <a:avLst/>
          </a:prstGeom>
          <a:ln>
            <a:noFill/>
          </a:ln>
          <a:effectLst>
            <a:outerShdw blurRad="190500" algn="tl" rotWithShape="0">
              <a:srgbClr val="000000">
                <a:alpha val="70000"/>
              </a:srgbClr>
            </a:outerShdw>
          </a:effectLst>
        </p:spPr>
      </p:pic>
      <p:pic>
        <p:nvPicPr>
          <p:cNvPr id="47" name="図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65113" y="4614858"/>
            <a:ext cx="339034" cy="339034"/>
          </a:xfrm>
          <a:prstGeom prst="rect">
            <a:avLst/>
          </a:prstGeom>
          <a:ln>
            <a:noFill/>
          </a:ln>
          <a:effectLst>
            <a:outerShdw blurRad="190500" algn="tl" rotWithShape="0">
              <a:srgbClr val="000000">
                <a:alpha val="70000"/>
              </a:srgbClr>
            </a:outerShdw>
          </a:effectLst>
        </p:spPr>
      </p:pic>
      <p:pic>
        <p:nvPicPr>
          <p:cNvPr id="48" name="図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49819" y="5117430"/>
            <a:ext cx="339034" cy="339034"/>
          </a:xfrm>
          <a:prstGeom prst="rect">
            <a:avLst/>
          </a:prstGeom>
          <a:ln>
            <a:noFill/>
          </a:ln>
          <a:effectLst>
            <a:outerShdw blurRad="190500" algn="tl" rotWithShape="0">
              <a:srgbClr val="000000">
                <a:alpha val="70000"/>
              </a:srgbClr>
            </a:outerShdw>
          </a:effectLst>
        </p:spPr>
      </p:pic>
      <p:pic>
        <p:nvPicPr>
          <p:cNvPr id="68" name="図 6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85491" y="5117430"/>
            <a:ext cx="339034" cy="339034"/>
          </a:xfrm>
          <a:prstGeom prst="rect">
            <a:avLst/>
          </a:prstGeom>
          <a:ln>
            <a:noFill/>
          </a:ln>
          <a:effectLst>
            <a:outerShdw blurRad="190500" algn="tl" rotWithShape="0">
              <a:srgbClr val="000000">
                <a:alpha val="70000"/>
              </a:srgbClr>
            </a:outerShdw>
          </a:effectLst>
        </p:spPr>
      </p:pic>
      <p:cxnSp>
        <p:nvCxnSpPr>
          <p:cNvPr id="70" name="直線矢印コネクタ 69"/>
          <p:cNvCxnSpPr/>
          <p:nvPr/>
        </p:nvCxnSpPr>
        <p:spPr>
          <a:xfrm flipH="1">
            <a:off x="3502284" y="4943141"/>
            <a:ext cx="186076" cy="177568"/>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p:cNvCxnSpPr/>
          <p:nvPr/>
        </p:nvCxnSpPr>
        <p:spPr>
          <a:xfrm>
            <a:off x="3682608" y="5292442"/>
            <a:ext cx="240861" cy="5846"/>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H="1" flipV="1">
            <a:off x="3946602" y="4854239"/>
            <a:ext cx="157490" cy="216599"/>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p:cNvCxnSpPr/>
          <p:nvPr/>
        </p:nvCxnSpPr>
        <p:spPr>
          <a:xfrm flipH="1" flipV="1">
            <a:off x="4628014" y="4861024"/>
            <a:ext cx="10355" cy="383217"/>
          </a:xfrm>
          <a:prstGeom prst="straightConnector1">
            <a:avLst/>
          </a:prstGeom>
          <a:ln w="635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0" name="図 4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6516216" y="6800"/>
            <a:ext cx="530695" cy="476672"/>
          </a:xfrm>
          <a:prstGeom prst="rect">
            <a:avLst/>
          </a:prstGeom>
        </p:spPr>
      </p:pic>
    </p:spTree>
    <p:extLst>
      <p:ext uri="{BB962C8B-B14F-4D97-AF65-F5344CB8AC3E}">
        <p14:creationId xmlns:p14="http://schemas.microsoft.com/office/powerpoint/2010/main" val="2443909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F6EAFE6-137F-4A8F-B35D-238C641BD741}" type="slidenum">
              <a:rPr kumimoji="1" lang="ja-JP" altLang="en-US" smtClean="0"/>
              <a:pPr/>
              <a:t>12</a:t>
            </a:fld>
            <a:endParaRPr kumimoji="1" lang="ja-JP" altLang="en-US"/>
          </a:p>
        </p:txBody>
      </p:sp>
      <p:sp>
        <p:nvSpPr>
          <p:cNvPr id="5" name="タイトル 4"/>
          <p:cNvSpPr>
            <a:spLocks noGrp="1"/>
          </p:cNvSpPr>
          <p:nvPr>
            <p:ph type="title"/>
          </p:nvPr>
        </p:nvSpPr>
        <p:spPr/>
        <p:txBody>
          <a:bodyPr/>
          <a:lstStyle/>
          <a:p>
            <a:r>
              <a:rPr kumimoji="1" lang="en-US" altLang="ja-JP" dirty="0" smtClean="0"/>
              <a:t>Action</a:t>
            </a:r>
            <a:r>
              <a:rPr kumimoji="1" lang="ja-JP" altLang="en-US" dirty="0" smtClean="0"/>
              <a:t>②</a:t>
            </a:r>
            <a:endParaRPr kumimoji="1" lang="ja-JP" altLang="en-US" dirty="0"/>
          </a:p>
        </p:txBody>
      </p:sp>
      <p:sp>
        <p:nvSpPr>
          <p:cNvPr id="6" name="正方形/長方形 5"/>
          <p:cNvSpPr/>
          <p:nvPr/>
        </p:nvSpPr>
        <p:spPr>
          <a:xfrm>
            <a:off x="467544" y="625049"/>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7" name="正方形/長方形 6"/>
          <p:cNvSpPr/>
          <p:nvPr/>
        </p:nvSpPr>
        <p:spPr>
          <a:xfrm>
            <a:off x="539552" y="685768"/>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b="1" dirty="0" smtClean="0">
                <a:solidFill>
                  <a:schemeClr val="bg1"/>
                </a:solidFill>
                <a:latin typeface="メイリオ" pitchFamily="50" charset="-128"/>
                <a:ea typeface="メイリオ" pitchFamily="50" charset="-128"/>
                <a:cs typeface="メイリオ" pitchFamily="50" charset="-128"/>
              </a:rPr>
              <a:t>Exploration </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sp>
        <p:nvSpPr>
          <p:cNvPr id="8" name="正方形/長方形 7"/>
          <p:cNvSpPr/>
          <p:nvPr/>
        </p:nvSpPr>
        <p:spPr>
          <a:xfrm flipH="1">
            <a:off x="363262" y="1355916"/>
            <a:ext cx="8279884" cy="408214"/>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395536" y="1261832"/>
            <a:ext cx="8247611" cy="646331"/>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b="1" spc="50" dirty="0" smtClean="0">
                <a:ln w="12700" cmpd="sng">
                  <a:noFill/>
                  <a:prstDash val="solid"/>
                </a:ln>
                <a:solidFill>
                  <a:srgbClr val="0066FF"/>
                </a:solidFill>
                <a:latin typeface="メイリオ" pitchFamily="50" charset="-128"/>
                <a:ea typeface="メイリオ" pitchFamily="50" charset="-128"/>
                <a:cs typeface="メイリオ" pitchFamily="50" charset="-128"/>
              </a:rPr>
              <a:t>3 characteristic actions.</a:t>
            </a:r>
          </a:p>
          <a:p>
            <a:r>
              <a:rPr lang="en-US" altLang="ja-JP" b="1" spc="50" dirty="0" smtClean="0">
                <a:ln w="12700" cmpd="sng">
                  <a:noFill/>
                  <a:prstDash val="solid"/>
                </a:ln>
                <a:solidFill>
                  <a:srgbClr val="0066FF"/>
                </a:solidFill>
                <a:latin typeface="メイリオ" pitchFamily="50" charset="-128"/>
                <a:ea typeface="メイリオ" pitchFamily="50" charset="-128"/>
                <a:cs typeface="メイリオ" pitchFamily="50" charset="-128"/>
              </a:rPr>
              <a:t>Allowing for more greater depth in dungeon exploration.</a:t>
            </a:r>
          </a:p>
        </p:txBody>
      </p:sp>
      <p:sp>
        <p:nvSpPr>
          <p:cNvPr id="32" name="正方形/長方形 31"/>
          <p:cNvSpPr/>
          <p:nvPr/>
        </p:nvSpPr>
        <p:spPr>
          <a:xfrm flipH="1">
            <a:off x="273071" y="2296688"/>
            <a:ext cx="8460265" cy="4004669"/>
          </a:xfrm>
          <a:prstGeom prst="rect">
            <a:avLst/>
          </a:prstGeom>
          <a:noFill/>
          <a:ln w="9525">
            <a:solidFill>
              <a:srgbClr val="8C58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3" name="正方形/長方形 32"/>
          <p:cNvSpPr/>
          <p:nvPr/>
        </p:nvSpPr>
        <p:spPr>
          <a:xfrm>
            <a:off x="467551" y="2046948"/>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34" name="正方形/長方形 33"/>
          <p:cNvSpPr/>
          <p:nvPr/>
        </p:nvSpPr>
        <p:spPr>
          <a:xfrm>
            <a:off x="539559" y="2107667"/>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b="1" dirty="0" smtClean="0">
                <a:solidFill>
                  <a:schemeClr val="bg1"/>
                </a:solidFill>
                <a:latin typeface="メイリオ" pitchFamily="50" charset="-128"/>
                <a:ea typeface="メイリオ" pitchFamily="50" charset="-128"/>
                <a:cs typeface="メイリオ" pitchFamily="50" charset="-128"/>
              </a:rPr>
              <a:t>System</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grpSp>
        <p:nvGrpSpPr>
          <p:cNvPr id="81" name="グループ化 80"/>
          <p:cNvGrpSpPr/>
          <p:nvPr/>
        </p:nvGrpSpPr>
        <p:grpSpPr>
          <a:xfrm>
            <a:off x="433339" y="2537628"/>
            <a:ext cx="2380747" cy="3627676"/>
            <a:chOff x="175321" y="922039"/>
            <a:chExt cx="6693877" cy="1015210"/>
          </a:xfrm>
        </p:grpSpPr>
        <p:sp>
          <p:nvSpPr>
            <p:cNvPr id="82" name="正方形/長方形 81"/>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83" name="正方形/長方形 82"/>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grpSp>
        <p:nvGrpSpPr>
          <p:cNvPr id="84" name="グループ化 83"/>
          <p:cNvGrpSpPr/>
          <p:nvPr/>
        </p:nvGrpSpPr>
        <p:grpSpPr>
          <a:xfrm>
            <a:off x="3171255" y="2537626"/>
            <a:ext cx="2380747" cy="3627676"/>
            <a:chOff x="175321" y="922039"/>
            <a:chExt cx="6693877" cy="1015210"/>
          </a:xfrm>
        </p:grpSpPr>
        <p:sp>
          <p:nvSpPr>
            <p:cNvPr id="85" name="正方形/長方形 84"/>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86" name="正方形/長方形 85"/>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grpSp>
        <p:nvGrpSpPr>
          <p:cNvPr id="87" name="グループ化 86"/>
          <p:cNvGrpSpPr/>
          <p:nvPr/>
        </p:nvGrpSpPr>
        <p:grpSpPr>
          <a:xfrm>
            <a:off x="6002042" y="2509723"/>
            <a:ext cx="2380747" cy="3627676"/>
            <a:chOff x="175321" y="922039"/>
            <a:chExt cx="6693877" cy="1015210"/>
          </a:xfrm>
        </p:grpSpPr>
        <p:sp>
          <p:nvSpPr>
            <p:cNvPr id="88" name="正方形/長方形 87"/>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89" name="正方形/長方形 88"/>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sp>
        <p:nvSpPr>
          <p:cNvPr id="62" name="正方形/長方形 61"/>
          <p:cNvSpPr/>
          <p:nvPr/>
        </p:nvSpPr>
        <p:spPr>
          <a:xfrm>
            <a:off x="464792" y="3285768"/>
            <a:ext cx="2320784" cy="1546577"/>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Flick screen to left/right</a:t>
            </a:r>
          </a:p>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to rotate camera by 90 degrees, allowing for full 3D exploration of platforms normally deep in the background.</a:t>
            </a:r>
          </a:p>
        </p:txBody>
      </p:sp>
      <p:grpSp>
        <p:nvGrpSpPr>
          <p:cNvPr id="75" name="グループ化 74"/>
          <p:cNvGrpSpPr/>
          <p:nvPr/>
        </p:nvGrpSpPr>
        <p:grpSpPr>
          <a:xfrm>
            <a:off x="2931042" y="2717976"/>
            <a:ext cx="1906242" cy="437193"/>
            <a:chOff x="3405578" y="6820065"/>
            <a:chExt cx="730988" cy="437193"/>
          </a:xfrm>
        </p:grpSpPr>
        <p:pic>
          <p:nvPicPr>
            <p:cNvPr id="76" name="Picture 7" descr="\\wfs002\rogue\04_デザイン\00_素材\枠\shutterstock_27952556.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7" name="テキスト ボックス 17"/>
            <p:cNvSpPr txBox="1"/>
            <p:nvPr/>
          </p:nvSpPr>
          <p:spPr>
            <a:xfrm>
              <a:off x="3468071" y="6878055"/>
              <a:ext cx="624614"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dirty="0" smtClean="0">
                  <a:solidFill>
                    <a:srgbClr val="663300"/>
                  </a:solidFill>
                  <a:latin typeface="メイリオ" pitchFamily="50" charset="-128"/>
                  <a:ea typeface="メイリオ" pitchFamily="50" charset="-128"/>
                  <a:cs typeface="メイリオ" pitchFamily="50" charset="-128"/>
                </a:rPr>
                <a:t>Movement Rules</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grpSp>
        <p:nvGrpSpPr>
          <p:cNvPr id="78" name="グループ化 77"/>
          <p:cNvGrpSpPr/>
          <p:nvPr/>
        </p:nvGrpSpPr>
        <p:grpSpPr>
          <a:xfrm>
            <a:off x="5766015" y="2697896"/>
            <a:ext cx="1906242" cy="437193"/>
            <a:chOff x="3405578" y="6820065"/>
            <a:chExt cx="730988" cy="437193"/>
          </a:xfrm>
        </p:grpSpPr>
        <p:pic>
          <p:nvPicPr>
            <p:cNvPr id="79" name="Picture 7" descr="\\wfs002\rogue\04_デザイン\00_素材\枠\shutterstock_27952556.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0" name="テキスト ボックス 17"/>
            <p:cNvSpPr txBox="1"/>
            <p:nvPr/>
          </p:nvSpPr>
          <p:spPr>
            <a:xfrm>
              <a:off x="3582992" y="6878055"/>
              <a:ext cx="394764"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400" dirty="0" smtClean="0">
                  <a:solidFill>
                    <a:srgbClr val="663300"/>
                  </a:solidFill>
                  <a:latin typeface="メイリオ" pitchFamily="50" charset="-128"/>
                  <a:ea typeface="メイリオ" pitchFamily="50" charset="-128"/>
                  <a:cs typeface="メイリオ" pitchFamily="50" charset="-128"/>
                </a:rPr>
                <a:t>Gimmicks</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grpSp>
        <p:nvGrpSpPr>
          <p:cNvPr id="71" name="グループ化 70"/>
          <p:cNvGrpSpPr/>
          <p:nvPr/>
        </p:nvGrpSpPr>
        <p:grpSpPr>
          <a:xfrm>
            <a:off x="405439" y="2737825"/>
            <a:ext cx="1906242" cy="437193"/>
            <a:chOff x="3405578" y="6820065"/>
            <a:chExt cx="730988" cy="437193"/>
          </a:xfrm>
        </p:grpSpPr>
        <p:pic>
          <p:nvPicPr>
            <p:cNvPr id="72" name="Picture 7" descr="\\wfs002\rogue\04_デザイン\00_素材\枠\shutterstock_27952556.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3" name="テキスト ボックス 17"/>
            <p:cNvSpPr txBox="1"/>
            <p:nvPr/>
          </p:nvSpPr>
          <p:spPr>
            <a:xfrm>
              <a:off x="3479151" y="6878055"/>
              <a:ext cx="602460"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dirty="0" smtClean="0">
                  <a:solidFill>
                    <a:srgbClr val="663300"/>
                  </a:solidFill>
                  <a:latin typeface="メイリオ" pitchFamily="50" charset="-128"/>
                  <a:ea typeface="メイリオ" pitchFamily="50" charset="-128"/>
                  <a:cs typeface="メイリオ" pitchFamily="50" charset="-128"/>
                </a:rPr>
                <a:t>Screen Rotation</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sp>
        <p:nvSpPr>
          <p:cNvPr id="90" name="正方形/長方形 89"/>
          <p:cNvSpPr/>
          <p:nvPr/>
        </p:nvSpPr>
        <p:spPr>
          <a:xfrm>
            <a:off x="3171255" y="3288575"/>
            <a:ext cx="2320784" cy="799258"/>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Climb, fall, jump: 3 movement types with a shared set of rules. </a:t>
            </a:r>
          </a:p>
        </p:txBody>
      </p:sp>
      <p:sp>
        <p:nvSpPr>
          <p:cNvPr id="95" name="正方形/長方形 94"/>
          <p:cNvSpPr/>
          <p:nvPr/>
        </p:nvSpPr>
        <p:spPr>
          <a:xfrm>
            <a:off x="6048178" y="3275867"/>
            <a:ext cx="2320784" cy="1546577"/>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Puzzle objects are placed on the field. Touch and move them around for various actions. Helpful with exploration in both </a:t>
            </a:r>
          </a:p>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2D and 3D terms.</a:t>
            </a:r>
          </a:p>
        </p:txBody>
      </p:sp>
      <p:sp>
        <p:nvSpPr>
          <p:cNvPr id="48"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grpSp>
        <p:nvGrpSpPr>
          <p:cNvPr id="4" name="グループ化 3"/>
          <p:cNvGrpSpPr/>
          <p:nvPr/>
        </p:nvGrpSpPr>
        <p:grpSpPr>
          <a:xfrm>
            <a:off x="3324462" y="4437112"/>
            <a:ext cx="1719769" cy="1658185"/>
            <a:chOff x="3324462" y="4437112"/>
            <a:chExt cx="1719769" cy="1658185"/>
          </a:xfrm>
        </p:grpSpPr>
        <p:sp>
          <p:nvSpPr>
            <p:cNvPr id="91" name="直方体 90"/>
            <p:cNvSpPr/>
            <p:nvPr/>
          </p:nvSpPr>
          <p:spPr>
            <a:xfrm>
              <a:off x="3324462" y="5724158"/>
              <a:ext cx="408846" cy="371139"/>
            </a:xfrm>
            <a:prstGeom prst="cube">
              <a:avLst/>
            </a:prstGeom>
            <a:blipFill>
              <a:blip r:embed="rId4"/>
              <a:tile tx="0" ty="0" sx="100000" sy="100000" flip="none" algn="tl"/>
            </a:blipFill>
            <a:ln w="19050">
              <a:solidFill>
                <a:schemeClr val="bg2">
                  <a:lumMod val="25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92" name="直方体 91"/>
            <p:cNvSpPr/>
            <p:nvPr/>
          </p:nvSpPr>
          <p:spPr>
            <a:xfrm>
              <a:off x="3642664" y="5724158"/>
              <a:ext cx="408846" cy="371139"/>
            </a:xfrm>
            <a:prstGeom prst="cube">
              <a:avLst/>
            </a:prstGeom>
            <a:blipFill>
              <a:blip r:embed="rId4"/>
              <a:tile tx="0" ty="0" sx="100000" sy="100000" flip="none" algn="tl"/>
            </a:blipFill>
            <a:ln w="19050">
              <a:solidFill>
                <a:schemeClr val="bg2">
                  <a:lumMod val="25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93" name="直方体 92"/>
            <p:cNvSpPr/>
            <p:nvPr/>
          </p:nvSpPr>
          <p:spPr>
            <a:xfrm>
              <a:off x="4317002" y="5716838"/>
              <a:ext cx="408846" cy="371139"/>
            </a:xfrm>
            <a:prstGeom prst="cube">
              <a:avLst/>
            </a:prstGeom>
            <a:blipFill>
              <a:blip r:embed="rId4"/>
              <a:tile tx="0" ty="0" sx="100000" sy="100000" flip="none" algn="tl"/>
            </a:blipFill>
            <a:ln w="19050">
              <a:solidFill>
                <a:schemeClr val="bg2">
                  <a:lumMod val="25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94" name="直方体 93"/>
            <p:cNvSpPr/>
            <p:nvPr/>
          </p:nvSpPr>
          <p:spPr>
            <a:xfrm>
              <a:off x="4635385" y="5716838"/>
              <a:ext cx="408846" cy="371139"/>
            </a:xfrm>
            <a:prstGeom prst="cube">
              <a:avLst/>
            </a:prstGeom>
            <a:blipFill>
              <a:blip r:embed="rId4"/>
              <a:tile tx="0" ty="0" sx="100000" sy="100000" flip="none" algn="tl"/>
            </a:blipFill>
            <a:ln w="19050">
              <a:solidFill>
                <a:schemeClr val="bg2">
                  <a:lumMod val="25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65" name="直方体 64"/>
            <p:cNvSpPr/>
            <p:nvPr/>
          </p:nvSpPr>
          <p:spPr>
            <a:xfrm>
              <a:off x="4306177" y="5430188"/>
              <a:ext cx="416208" cy="377822"/>
            </a:xfrm>
            <a:prstGeom prst="cube">
              <a:avLst/>
            </a:prstGeom>
            <a:blipFill>
              <a:blip r:embed="rId4"/>
              <a:tile tx="0" ty="0" sx="100000" sy="100000" flip="none" algn="tl"/>
            </a:blipFill>
            <a:ln w="19050">
              <a:solidFill>
                <a:schemeClr val="bg2">
                  <a:lumMod val="25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15" name="環状矢印 14"/>
            <p:cNvSpPr/>
            <p:nvPr/>
          </p:nvSpPr>
          <p:spPr>
            <a:xfrm flipH="1">
              <a:off x="3775888" y="4927399"/>
              <a:ext cx="865522" cy="1118110"/>
            </a:xfrm>
            <a:prstGeom prst="circularArrow">
              <a:avLst>
                <a:gd name="adj1" fmla="val 12500"/>
                <a:gd name="adj2" fmla="val 1052086"/>
                <a:gd name="adj3" fmla="val 20457681"/>
                <a:gd name="adj4" fmla="val 11848029"/>
                <a:gd name="adj5" fmla="val 12391"/>
              </a:avLst>
            </a:prstGeom>
            <a:ln/>
          </p:spPr>
          <p:style>
            <a:lnRef idx="1">
              <a:schemeClr val="accent2"/>
            </a:lnRef>
            <a:fillRef idx="3">
              <a:schemeClr val="accent2"/>
            </a:fillRef>
            <a:effectRef idx="2">
              <a:schemeClr val="accent2"/>
            </a:effectRef>
            <a:fontRef idx="minor">
              <a:schemeClr val="lt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3096" y="4437112"/>
              <a:ext cx="976936" cy="1002873"/>
            </a:xfrm>
            <a:prstGeom prst="rect">
              <a:avLst/>
            </a:prstGeom>
          </p:spPr>
        </p:pic>
      </p:grpSp>
      <p:grpSp>
        <p:nvGrpSpPr>
          <p:cNvPr id="12" name="グループ化 11"/>
          <p:cNvGrpSpPr/>
          <p:nvPr/>
        </p:nvGrpSpPr>
        <p:grpSpPr>
          <a:xfrm>
            <a:off x="6259817" y="4775304"/>
            <a:ext cx="1813993" cy="1290644"/>
            <a:chOff x="6259817" y="4775304"/>
            <a:chExt cx="1813993" cy="1290644"/>
          </a:xfrm>
        </p:grpSpPr>
        <p:sp>
          <p:nvSpPr>
            <p:cNvPr id="13" name="直方体 12"/>
            <p:cNvSpPr/>
            <p:nvPr/>
          </p:nvSpPr>
          <p:spPr>
            <a:xfrm>
              <a:off x="6259817" y="5209033"/>
              <a:ext cx="717760" cy="679487"/>
            </a:xfrm>
            <a:prstGeom prst="cube">
              <a:avLst/>
            </a:prstGeom>
            <a:blipFill>
              <a:blip r:embed="rId6"/>
              <a:tile tx="0" ty="0" sx="100000" sy="100000" flip="none" algn="tl"/>
            </a:blipFill>
            <a:ln w="19050">
              <a:solidFill>
                <a:schemeClr val="accent6">
                  <a:lumMod val="50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7030" y="4775304"/>
              <a:ext cx="1257265" cy="1290644"/>
            </a:xfrm>
            <a:prstGeom prst="rect">
              <a:avLst/>
            </a:prstGeom>
          </p:spPr>
        </p:pic>
        <p:sp>
          <p:nvSpPr>
            <p:cNvPr id="11" name="左矢印 10"/>
            <p:cNvSpPr/>
            <p:nvPr/>
          </p:nvSpPr>
          <p:spPr>
            <a:xfrm>
              <a:off x="7763094" y="5209087"/>
              <a:ext cx="310716" cy="468369"/>
            </a:xfrm>
            <a:prstGeom prst="leftArrow">
              <a:avLst/>
            </a:prstGeom>
            <a:ln/>
          </p:spPr>
          <p:style>
            <a:lnRef idx="1">
              <a:schemeClr val="accent2"/>
            </a:lnRef>
            <a:fillRef idx="3">
              <a:schemeClr val="accent2"/>
            </a:fillRef>
            <a:effectRef idx="2">
              <a:schemeClr val="accent2"/>
            </a:effectRef>
            <a:fontRef idx="minor">
              <a:schemeClr val="lt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grpSp>
      <p:grpSp>
        <p:nvGrpSpPr>
          <p:cNvPr id="14" name="グループ化 13"/>
          <p:cNvGrpSpPr/>
          <p:nvPr/>
        </p:nvGrpSpPr>
        <p:grpSpPr>
          <a:xfrm>
            <a:off x="323522" y="4939515"/>
            <a:ext cx="2284637" cy="1124335"/>
            <a:chOff x="323522" y="4939515"/>
            <a:chExt cx="2284637" cy="1124335"/>
          </a:xfrm>
        </p:grpSpPr>
        <p:pic>
          <p:nvPicPr>
            <p:cNvPr id="50" name="図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522" y="4939515"/>
              <a:ext cx="1562546" cy="878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scene3d>
              <a:camera prst="isometricOffAxis1Left"/>
              <a:lightRig rig="threePt" dir="t"/>
            </a:scene3d>
          </p:spPr>
        </p:pic>
        <p:pic>
          <p:nvPicPr>
            <p:cNvPr id="51" name="図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5613" y="4941112"/>
              <a:ext cx="1562546" cy="878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scene3d>
              <a:camera prst="isometricOffAxis2Right"/>
              <a:lightRig rig="threePt" dir="t"/>
            </a:scene3d>
          </p:spPr>
        </p:pic>
        <p:pic>
          <p:nvPicPr>
            <p:cNvPr id="56" name="図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2216" y="5261447"/>
              <a:ext cx="802403" cy="802403"/>
            </a:xfrm>
            <a:prstGeom prst="rect">
              <a:avLst/>
            </a:prstGeom>
          </p:spPr>
        </p:pic>
        <p:sp>
          <p:nvSpPr>
            <p:cNvPr id="57" name="正方形/長方形 56"/>
            <p:cNvSpPr/>
            <p:nvPr/>
          </p:nvSpPr>
          <p:spPr>
            <a:xfrm>
              <a:off x="649105" y="4994216"/>
              <a:ext cx="1654620" cy="461665"/>
            </a:xfrm>
            <a:prstGeom prst="rect">
              <a:avLst/>
            </a:prstGeom>
            <a:noFill/>
          </p:spPr>
          <p:txBody>
            <a:bodyPr wrap="none" lIns="91440" tIns="45720" rIns="91440" bIns="45720">
              <a:spAutoFit/>
            </a:bodyPr>
            <a:lstStyle/>
            <a:p>
              <a:pPr algn="ctr"/>
              <a:r>
                <a:rPr lang="ja-JP" altLang="en-US" sz="2400" b="1" dirty="0" err="1" smtClean="0">
                  <a:ln w="6600">
                    <a:solidFill>
                      <a:schemeClr val="accent2"/>
                    </a:solidFill>
                    <a:prstDash val="solid"/>
                  </a:ln>
                  <a:solidFill>
                    <a:srgbClr val="FFFF00"/>
                  </a:solidFill>
                  <a:effectLst>
                    <a:outerShdw dist="38100" dir="2700000" algn="tl" rotWithShape="0">
                      <a:schemeClr val="accent2"/>
                    </a:outerShdw>
                  </a:effectLst>
                  <a:latin typeface="HGP創英角ﾎﾟｯﾌﾟ体" panose="040B0A00000000000000" pitchFamily="50" charset="-128"/>
                  <a:ea typeface="HGP創英角ﾎﾟｯﾌﾟ体" panose="040B0A00000000000000" pitchFamily="50" charset="-128"/>
                </a:rPr>
                <a:t>ぐるりんっ</a:t>
              </a:r>
              <a:r>
                <a:rPr lang="en-US" altLang="ja-JP" sz="2400" b="1" dirty="0" smtClean="0">
                  <a:ln w="6600">
                    <a:solidFill>
                      <a:schemeClr val="accent2"/>
                    </a:solidFill>
                    <a:prstDash val="solid"/>
                  </a:ln>
                  <a:solidFill>
                    <a:srgbClr val="FFFF00"/>
                  </a:solidFill>
                  <a:effectLst>
                    <a:outerShdw dist="38100" dir="2700000" algn="tl" rotWithShape="0">
                      <a:schemeClr val="accent2"/>
                    </a:outerShdw>
                  </a:effectLst>
                  <a:latin typeface="HGP創英角ﾎﾟｯﾌﾟ体" panose="040B0A00000000000000" pitchFamily="50" charset="-128"/>
                  <a:ea typeface="HGP創英角ﾎﾟｯﾌﾟ体" panose="040B0A00000000000000" pitchFamily="50" charset="-128"/>
                </a:rPr>
                <a:t>!!</a:t>
              </a:r>
              <a:endParaRPr lang="ja-JP" altLang="en-US" sz="2400" b="1" dirty="0">
                <a:ln w="6600">
                  <a:solidFill>
                    <a:schemeClr val="accent2"/>
                  </a:solidFill>
                  <a:prstDash val="solid"/>
                </a:ln>
                <a:solidFill>
                  <a:srgbClr val="FFFF00"/>
                </a:solidFill>
                <a:effectLst>
                  <a:outerShdw dist="38100" dir="2700000" algn="tl" rotWithShape="0">
                    <a:schemeClr val="accent2"/>
                  </a:outerShdw>
                </a:effectLst>
                <a:latin typeface="HGP創英角ﾎﾟｯﾌﾟ体" panose="040B0A00000000000000" pitchFamily="50" charset="-128"/>
                <a:ea typeface="HGP創英角ﾎﾟｯﾌﾟ体" panose="040B0A00000000000000" pitchFamily="50" charset="-128"/>
              </a:endParaRPr>
            </a:p>
          </p:txBody>
        </p:sp>
      </p:grpSp>
      <p:sp>
        <p:nvSpPr>
          <p:cNvPr id="58" name="直方体 57"/>
          <p:cNvSpPr/>
          <p:nvPr/>
        </p:nvSpPr>
        <p:spPr>
          <a:xfrm>
            <a:off x="3633072" y="5427499"/>
            <a:ext cx="416208" cy="377822"/>
          </a:xfrm>
          <a:prstGeom prst="cube">
            <a:avLst/>
          </a:prstGeom>
          <a:blipFill>
            <a:blip r:embed="rId4"/>
            <a:tile tx="0" ty="0" sx="100000" sy="100000" flip="none" algn="tl"/>
          </a:blipFill>
          <a:ln w="19050">
            <a:solidFill>
              <a:schemeClr val="bg2">
                <a:lumMod val="25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pic>
        <p:nvPicPr>
          <p:cNvPr id="52" name="図 5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3600000">
            <a:off x="6516216" y="6800"/>
            <a:ext cx="530695" cy="476672"/>
          </a:xfrm>
          <a:prstGeom prst="rect">
            <a:avLst/>
          </a:prstGeom>
        </p:spPr>
      </p:pic>
    </p:spTree>
    <p:extLst>
      <p:ext uri="{BB962C8B-B14F-4D97-AF65-F5344CB8AC3E}">
        <p14:creationId xmlns:p14="http://schemas.microsoft.com/office/powerpoint/2010/main" val="395784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グループ化 87"/>
          <p:cNvGrpSpPr/>
          <p:nvPr/>
        </p:nvGrpSpPr>
        <p:grpSpPr>
          <a:xfrm>
            <a:off x="580253" y="1507166"/>
            <a:ext cx="8175602" cy="4926188"/>
            <a:chOff x="175321" y="922039"/>
            <a:chExt cx="6693877" cy="1015210"/>
          </a:xfrm>
        </p:grpSpPr>
        <p:sp>
          <p:nvSpPr>
            <p:cNvPr id="89" name="正方形/長方形 88"/>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90" name="正方形/長方形 89"/>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sp>
        <p:nvSpPr>
          <p:cNvPr id="101" name="円/楕円 100"/>
          <p:cNvSpPr/>
          <p:nvPr/>
        </p:nvSpPr>
        <p:spPr>
          <a:xfrm>
            <a:off x="628808" y="3660670"/>
            <a:ext cx="2643578" cy="2034762"/>
          </a:xfrm>
          <a:prstGeom prst="ellipse">
            <a:avLst/>
          </a:prstGeom>
          <a:solidFill>
            <a:srgbClr val="FF0000">
              <a:alpha val="30000"/>
            </a:srgbClr>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102" name="円/楕円 101"/>
          <p:cNvSpPr/>
          <p:nvPr/>
        </p:nvSpPr>
        <p:spPr>
          <a:xfrm>
            <a:off x="3140386" y="4385904"/>
            <a:ext cx="2643578" cy="2034762"/>
          </a:xfrm>
          <a:prstGeom prst="ellipse">
            <a:avLst/>
          </a:prstGeom>
          <a:solidFill>
            <a:srgbClr val="FF0000">
              <a:alpha val="30000"/>
            </a:srgbClr>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103" name="円/楕円 102"/>
          <p:cNvSpPr/>
          <p:nvPr/>
        </p:nvSpPr>
        <p:spPr>
          <a:xfrm>
            <a:off x="5672838" y="3501008"/>
            <a:ext cx="2643578" cy="2091464"/>
          </a:xfrm>
          <a:prstGeom prst="ellipse">
            <a:avLst/>
          </a:prstGeom>
          <a:solidFill>
            <a:srgbClr val="FF0000">
              <a:alpha val="30000"/>
            </a:srgbClr>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3" name="スライド番号プレースホルダー 2"/>
          <p:cNvSpPr>
            <a:spLocks noGrp="1"/>
          </p:cNvSpPr>
          <p:nvPr>
            <p:ph type="sldNum" sz="quarter" idx="12"/>
          </p:nvPr>
        </p:nvSpPr>
        <p:spPr/>
        <p:txBody>
          <a:bodyPr/>
          <a:lstStyle/>
          <a:p>
            <a:fld id="{4F6EAFE6-137F-4A8F-B35D-238C641BD741}" type="slidenum">
              <a:rPr kumimoji="1" lang="ja-JP" altLang="en-US" smtClean="0"/>
              <a:pPr/>
              <a:t>13</a:t>
            </a:fld>
            <a:endParaRPr kumimoji="1" lang="ja-JP" altLang="en-US"/>
          </a:p>
        </p:txBody>
      </p:sp>
      <p:sp>
        <p:nvSpPr>
          <p:cNvPr id="5" name="タイトル 4"/>
          <p:cNvSpPr>
            <a:spLocks noGrp="1"/>
          </p:cNvSpPr>
          <p:nvPr>
            <p:ph type="title"/>
          </p:nvPr>
        </p:nvSpPr>
        <p:spPr/>
        <p:txBody>
          <a:bodyPr/>
          <a:lstStyle/>
          <a:p>
            <a:r>
              <a:rPr kumimoji="1" lang="en-US" altLang="ja-JP" dirty="0" smtClean="0"/>
              <a:t>Game System</a:t>
            </a:r>
            <a:endParaRPr kumimoji="1" lang="ja-JP" altLang="en-US" dirty="0"/>
          </a:p>
        </p:txBody>
      </p:sp>
      <p:sp>
        <p:nvSpPr>
          <p:cNvPr id="6" name="正方形/長方形 5"/>
          <p:cNvSpPr/>
          <p:nvPr/>
        </p:nvSpPr>
        <p:spPr>
          <a:xfrm>
            <a:off x="467544" y="625049"/>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7" name="正方形/長方形 6"/>
          <p:cNvSpPr/>
          <p:nvPr/>
        </p:nvSpPr>
        <p:spPr>
          <a:xfrm>
            <a:off x="539552" y="685768"/>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b="1" dirty="0" smtClean="0">
                <a:solidFill>
                  <a:schemeClr val="bg1"/>
                </a:solidFill>
                <a:latin typeface="メイリオ" pitchFamily="50" charset="-128"/>
                <a:ea typeface="メイリオ" pitchFamily="50" charset="-128"/>
                <a:cs typeface="メイリオ" pitchFamily="50" charset="-128"/>
              </a:rPr>
              <a:t>Quest Progression</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sp>
        <p:nvSpPr>
          <p:cNvPr id="8" name="正方形/長方形 7"/>
          <p:cNvSpPr/>
          <p:nvPr/>
        </p:nvSpPr>
        <p:spPr>
          <a:xfrm flipH="1">
            <a:off x="363262" y="1355916"/>
            <a:ext cx="8279884" cy="408214"/>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395536" y="1261832"/>
            <a:ext cx="8247611" cy="646331"/>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b="1" spc="50" dirty="0" smtClean="0">
                <a:ln w="12700" cmpd="sng">
                  <a:noFill/>
                  <a:prstDash val="solid"/>
                </a:ln>
                <a:solidFill>
                  <a:srgbClr val="0066FF"/>
                </a:solidFill>
                <a:latin typeface="メイリオ" pitchFamily="50" charset="-128"/>
                <a:ea typeface="メイリオ" pitchFamily="50" charset="-128"/>
                <a:cs typeface="メイリオ" pitchFamily="50" charset="-128"/>
              </a:rPr>
              <a:t>Exploration &amp; battle action to reach the area end boss within time-limit </a:t>
            </a:r>
            <a:r>
              <a:rPr lang="en-US" altLang="ja-JP" b="1" spc="50" dirty="0">
                <a:ln w="12700" cmpd="sng">
                  <a:noFill/>
                  <a:prstDash val="solid"/>
                </a:ln>
                <a:solidFill>
                  <a:srgbClr val="0066FF"/>
                </a:solidFill>
                <a:latin typeface="メイリオ" pitchFamily="50" charset="-128"/>
                <a:ea typeface="メイリオ" pitchFamily="50" charset="-128"/>
                <a:cs typeface="メイリオ" pitchFamily="50" charset="-128"/>
              </a:rPr>
              <a:t>w</a:t>
            </a:r>
            <a:r>
              <a:rPr lang="en-US" altLang="ja-JP" b="1" spc="50" dirty="0" smtClean="0">
                <a:ln w="12700" cmpd="sng">
                  <a:noFill/>
                  <a:prstDash val="solid"/>
                </a:ln>
                <a:solidFill>
                  <a:srgbClr val="0066FF"/>
                </a:solidFill>
                <a:latin typeface="メイリオ" pitchFamily="50" charset="-128"/>
                <a:ea typeface="メイリオ" pitchFamily="50" charset="-128"/>
                <a:cs typeface="メイリオ" pitchFamily="50" charset="-128"/>
              </a:rPr>
              <a:t>hile clearing objectives for each individual block.</a:t>
            </a:r>
            <a:endParaRPr lang="en-US" altLang="ja-JP" b="1" spc="50" dirty="0">
              <a:ln w="12700" cmpd="sng">
                <a:noFill/>
                <a:prstDash val="solid"/>
              </a:ln>
              <a:solidFill>
                <a:srgbClr val="0066FF"/>
              </a:solidFill>
              <a:latin typeface="メイリオ" pitchFamily="50" charset="-128"/>
              <a:ea typeface="メイリオ" pitchFamily="50" charset="-128"/>
              <a:cs typeface="メイリオ" pitchFamily="50" charset="-128"/>
            </a:endParaRPr>
          </a:p>
        </p:txBody>
      </p:sp>
      <p:sp>
        <p:nvSpPr>
          <p:cNvPr id="31"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sp>
        <p:nvSpPr>
          <p:cNvPr id="48" name="正方形/長方形 47"/>
          <p:cNvSpPr/>
          <p:nvPr/>
        </p:nvSpPr>
        <p:spPr>
          <a:xfrm>
            <a:off x="2301031" y="2013514"/>
            <a:ext cx="5210529" cy="830997"/>
          </a:xfrm>
          <a:prstGeom prst="rect">
            <a:avLst/>
          </a:prstGeom>
          <a:noFill/>
        </p:spPr>
        <p:txBody>
          <a:bodyPr wrap="none" lIns="91440" tIns="45720" rIns="91440" bIns="45720">
            <a:spAutoFit/>
          </a:bodyPr>
          <a:lstStyle/>
          <a:p>
            <a:pPr algn="ctr"/>
            <a:r>
              <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latin typeface="メイリオ" panose="020B0604030504040204" pitchFamily="50" charset="-128"/>
                <a:ea typeface="メイリオ" panose="020B0604030504040204" pitchFamily="50" charset="-128"/>
                <a:cs typeface="メイリオ" panose="020B0604030504040204" pitchFamily="50" charset="-128"/>
              </a:rPr>
              <a:t>Exploration &amp; Battle in Quests </a:t>
            </a:r>
          </a:p>
          <a:p>
            <a:pPr algn="ctr"/>
            <a:r>
              <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latin typeface="メイリオ" panose="020B0604030504040204" pitchFamily="50" charset="-128"/>
                <a:ea typeface="メイリオ" panose="020B0604030504040204" pitchFamily="50" charset="-128"/>
                <a:cs typeface="メイリオ" panose="020B0604030504040204" pitchFamily="50" charset="-128"/>
              </a:rPr>
              <a:t>to Defeat Boss w/ Time Limit</a:t>
            </a:r>
            <a:endParaRPr lang="ja-JP" altLang="en-US" sz="2400" b="1" dirty="0">
              <a:ln w="6600">
                <a:solidFill>
                  <a:schemeClr val="accent2"/>
                </a:solidFill>
                <a:prstDash val="solid"/>
              </a:ln>
              <a:solidFill>
                <a:srgbClr val="FFFFFF"/>
              </a:solidFill>
              <a:effectLst>
                <a:outerShdw dist="38100" dir="2700000" algn="tl" rotWithShape="0">
                  <a:schemeClr val="accent2"/>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53" name="図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1968" y="3538740"/>
            <a:ext cx="2097492" cy="1360201"/>
          </a:xfrm>
          <a:prstGeom prst="rect">
            <a:avLst/>
          </a:prstGeom>
        </p:spPr>
      </p:pic>
      <p:pic>
        <p:nvPicPr>
          <p:cNvPr id="54" name="図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434" y="3752624"/>
            <a:ext cx="1845863" cy="1503907"/>
          </a:xfrm>
          <a:prstGeom prst="rect">
            <a:avLst/>
          </a:prstGeom>
        </p:spPr>
      </p:pic>
      <p:pic>
        <p:nvPicPr>
          <p:cNvPr id="55" name="図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462" y="3068960"/>
            <a:ext cx="1980362" cy="1613629"/>
          </a:xfrm>
          <a:prstGeom prst="rect">
            <a:avLst/>
          </a:prstGeom>
        </p:spPr>
      </p:pic>
      <p:pic>
        <p:nvPicPr>
          <p:cNvPr id="65" name="図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568" y="3902338"/>
            <a:ext cx="1316613" cy="1180838"/>
          </a:xfrm>
          <a:prstGeom prst="rect">
            <a:avLst/>
          </a:prstGeom>
        </p:spPr>
      </p:pic>
      <p:sp>
        <p:nvSpPr>
          <p:cNvPr id="91" name="テキスト ボックス 90"/>
          <p:cNvSpPr txBox="1"/>
          <p:nvPr/>
        </p:nvSpPr>
        <p:spPr>
          <a:xfrm>
            <a:off x="5323187" y="2728274"/>
            <a:ext cx="3577599" cy="646331"/>
          </a:xfrm>
          <a:prstGeom prst="rect">
            <a:avLst/>
          </a:prstGeom>
          <a:noFill/>
        </p:spPr>
        <p:txBody>
          <a:bodyPr wrap="square" rtlCol="0">
            <a:spAutoFit/>
          </a:bodyPr>
          <a:lstStyle/>
          <a:p>
            <a:r>
              <a:rPr lang="en-US" altLang="ja-JP" sz="1200" b="1" dirty="0" smtClean="0">
                <a:solidFill>
                  <a:srgbClr val="0070C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【Basic Progression】</a:t>
            </a:r>
            <a:endParaRPr kumimoji="1" lang="en-US" altLang="ja-JP" sz="1200" b="1" dirty="0" smtClean="0">
              <a:solidFill>
                <a:srgbClr val="0070C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b="1" dirty="0" smtClean="0">
                <a:solidFill>
                  <a:srgbClr val="0070C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1" dirty="0" smtClean="0">
                <a:solidFill>
                  <a:srgbClr val="0070C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Clear each block to reach the boss.</a:t>
            </a:r>
            <a:endParaRPr kumimoji="1" lang="en-US" altLang="ja-JP" sz="1200" b="1" dirty="0" smtClean="0">
              <a:solidFill>
                <a:srgbClr val="0070C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lang="ja-JP" altLang="en-US" sz="1200" b="1" dirty="0">
                <a:solidFill>
                  <a:srgbClr val="0070C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1" dirty="0" smtClean="0">
                <a:solidFill>
                  <a:srgbClr val="0070C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Defeat the boss to unlock next quest.</a:t>
            </a:r>
            <a:endParaRPr kumimoji="1" lang="ja-JP" altLang="en-US" sz="1200" b="1" dirty="0">
              <a:solidFill>
                <a:srgbClr val="0070C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右矢印 16"/>
          <p:cNvSpPr/>
          <p:nvPr/>
        </p:nvSpPr>
        <p:spPr>
          <a:xfrm rot="2149930">
            <a:off x="3043819" y="4808668"/>
            <a:ext cx="284696" cy="604832"/>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92" name="右矢印 91"/>
          <p:cNvSpPr/>
          <p:nvPr/>
        </p:nvSpPr>
        <p:spPr>
          <a:xfrm rot="19497902">
            <a:off x="5653831" y="4750432"/>
            <a:ext cx="284696" cy="604832"/>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93" name="テキスト ボックス 92"/>
          <p:cNvSpPr txBox="1"/>
          <p:nvPr/>
        </p:nvSpPr>
        <p:spPr>
          <a:xfrm>
            <a:off x="819592" y="5018179"/>
            <a:ext cx="2334650" cy="461665"/>
          </a:xfrm>
          <a:prstGeom prst="rect">
            <a:avLst/>
          </a:prstGeom>
          <a:noFill/>
        </p:spPr>
        <p:txBody>
          <a:bodyPr wrap="square" rtlCol="0">
            <a:spAutoFit/>
          </a:bodyPr>
          <a:lstStyle/>
          <a:p>
            <a:pPr algn="ctr"/>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【Clear Objective 1】</a:t>
            </a:r>
          </a:p>
          <a:p>
            <a:pPr algn="ctr"/>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Annihilate all enemies!</a:t>
            </a:r>
            <a:endParaRPr kumimoji="1"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3" name="グループ化 22"/>
          <p:cNvGrpSpPr/>
          <p:nvPr/>
        </p:nvGrpSpPr>
        <p:grpSpPr>
          <a:xfrm>
            <a:off x="3676051" y="4479946"/>
            <a:ext cx="1508139" cy="1337888"/>
            <a:chOff x="4925818" y="4293802"/>
            <a:chExt cx="1508139" cy="1337888"/>
          </a:xfrm>
        </p:grpSpPr>
        <p:sp>
          <p:nvSpPr>
            <p:cNvPr id="57" name="直方体 56"/>
            <p:cNvSpPr/>
            <p:nvPr/>
          </p:nvSpPr>
          <p:spPr>
            <a:xfrm flipH="1">
              <a:off x="6076902" y="5310272"/>
              <a:ext cx="357055" cy="321418"/>
            </a:xfrm>
            <a:prstGeom prst="cube">
              <a:avLst/>
            </a:prstGeom>
            <a:blipFill>
              <a:blip r:embed="rId6"/>
              <a:tile tx="0" ty="0" sx="100000" sy="100000" flip="none" algn="tl"/>
            </a:blipFill>
            <a:ln w="19050">
              <a:solidFill>
                <a:schemeClr val="bg2">
                  <a:lumMod val="25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58" name="直方体 57"/>
            <p:cNvSpPr/>
            <p:nvPr/>
          </p:nvSpPr>
          <p:spPr>
            <a:xfrm flipH="1">
              <a:off x="5799008" y="5310272"/>
              <a:ext cx="357055" cy="321418"/>
            </a:xfrm>
            <a:prstGeom prst="cube">
              <a:avLst/>
            </a:prstGeom>
            <a:blipFill>
              <a:blip r:embed="rId6"/>
              <a:tile tx="0" ty="0" sx="100000" sy="100000" flip="none" algn="tl"/>
            </a:blipFill>
            <a:ln w="19050">
              <a:solidFill>
                <a:schemeClr val="bg2">
                  <a:lumMod val="25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59" name="直方体 58"/>
            <p:cNvSpPr/>
            <p:nvPr/>
          </p:nvSpPr>
          <p:spPr>
            <a:xfrm flipH="1">
              <a:off x="5210092" y="5303932"/>
              <a:ext cx="357055" cy="321418"/>
            </a:xfrm>
            <a:prstGeom prst="cube">
              <a:avLst/>
            </a:prstGeom>
            <a:blipFill>
              <a:blip r:embed="rId6"/>
              <a:tile tx="0" ty="0" sx="100000" sy="100000" flip="none" algn="tl"/>
            </a:blipFill>
            <a:ln w="19050">
              <a:solidFill>
                <a:schemeClr val="bg2">
                  <a:lumMod val="25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60" name="直方体 59"/>
            <p:cNvSpPr/>
            <p:nvPr/>
          </p:nvSpPr>
          <p:spPr>
            <a:xfrm flipH="1">
              <a:off x="4932040" y="5303932"/>
              <a:ext cx="357055" cy="321418"/>
            </a:xfrm>
            <a:prstGeom prst="cube">
              <a:avLst/>
            </a:prstGeom>
            <a:blipFill>
              <a:blip r:embed="rId6"/>
              <a:tile tx="0" ty="0" sx="100000" sy="100000" flip="none" algn="tl"/>
            </a:blipFill>
            <a:ln w="19050">
              <a:solidFill>
                <a:schemeClr val="bg2">
                  <a:lumMod val="25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61" name="直方体 60"/>
            <p:cNvSpPr/>
            <p:nvPr/>
          </p:nvSpPr>
          <p:spPr>
            <a:xfrm flipH="1">
              <a:off x="5204570" y="5055684"/>
              <a:ext cx="363485" cy="327206"/>
            </a:xfrm>
            <a:prstGeom prst="cube">
              <a:avLst/>
            </a:prstGeom>
            <a:blipFill>
              <a:blip r:embed="rId6"/>
              <a:tile tx="0" ty="0" sx="100000" sy="100000" flip="none" algn="tl"/>
            </a:blipFill>
            <a:ln w="19050">
              <a:solidFill>
                <a:schemeClr val="bg2">
                  <a:lumMod val="25000"/>
                </a:schemeClr>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pic>
          <p:nvPicPr>
            <p:cNvPr id="63" name="図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041091" y="4293802"/>
              <a:ext cx="853182" cy="868520"/>
            </a:xfrm>
            <a:prstGeom prst="rect">
              <a:avLst/>
            </a:prstGeom>
          </p:spPr>
        </p:pic>
        <p:pic>
          <p:nvPicPr>
            <p:cNvPr id="14" name="図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92714" y="4950036"/>
              <a:ext cx="361627" cy="415201"/>
            </a:xfrm>
            <a:prstGeom prst="rect">
              <a:avLst/>
            </a:prstGeom>
          </p:spPr>
        </p:pic>
        <p:pic>
          <p:nvPicPr>
            <p:cNvPr id="19" name="図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5818" y="5066101"/>
              <a:ext cx="377858" cy="306371"/>
            </a:xfrm>
            <a:prstGeom prst="rect">
              <a:avLst/>
            </a:prstGeom>
          </p:spPr>
        </p:pic>
      </p:grpSp>
      <p:sp>
        <p:nvSpPr>
          <p:cNvPr id="94" name="テキスト ボックス 93"/>
          <p:cNvSpPr txBox="1"/>
          <p:nvPr/>
        </p:nvSpPr>
        <p:spPr>
          <a:xfrm>
            <a:off x="3275856" y="5847655"/>
            <a:ext cx="2334650" cy="461665"/>
          </a:xfrm>
          <a:prstGeom prst="rect">
            <a:avLst/>
          </a:prstGeom>
          <a:noFill/>
        </p:spPr>
        <p:txBody>
          <a:bodyPr wrap="square" rtlCol="0">
            <a:spAutoFit/>
          </a:bodyPr>
          <a:lstStyle/>
          <a:p>
            <a:pPr algn="ctr"/>
            <a:r>
              <a:rPr lang="en-US" altLang="ja-JP"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Clear Objective </a:t>
            </a:r>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p>
          <a:p>
            <a:pPr algn="ctr"/>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Search for keys</a:t>
            </a:r>
            <a:endParaRPr kumimoji="1"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テキスト ボックス 94"/>
          <p:cNvSpPr txBox="1"/>
          <p:nvPr/>
        </p:nvSpPr>
        <p:spPr>
          <a:xfrm>
            <a:off x="5845427" y="4967651"/>
            <a:ext cx="2334650" cy="461665"/>
          </a:xfrm>
          <a:prstGeom prst="rect">
            <a:avLst/>
          </a:prstGeom>
          <a:noFill/>
        </p:spPr>
        <p:txBody>
          <a:bodyPr wrap="square" rtlCol="0">
            <a:spAutoFit/>
          </a:bodyPr>
          <a:lstStyle/>
          <a:p>
            <a:pPr algn="ctr"/>
            <a:r>
              <a:rPr lang="en-US" altLang="ja-JP"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Clear Objective </a:t>
            </a:r>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3】</a:t>
            </a:r>
          </a:p>
          <a:p>
            <a:pPr algn="ctr"/>
            <a:r>
              <a:rPr kumimoji="1"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Defeat boss &amp; cohorts</a:t>
            </a:r>
          </a:p>
        </p:txBody>
      </p:sp>
      <p:pic>
        <p:nvPicPr>
          <p:cNvPr id="96" name="図 9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16567" y="3220212"/>
            <a:ext cx="1615480" cy="1316318"/>
          </a:xfrm>
          <a:prstGeom prst="rect">
            <a:avLst/>
          </a:prstGeom>
        </p:spPr>
      </p:pic>
      <p:pic>
        <p:nvPicPr>
          <p:cNvPr id="4" name="図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61141" y="5363514"/>
            <a:ext cx="1689767" cy="608316"/>
          </a:xfrm>
          <a:prstGeom prst="rect">
            <a:avLst/>
          </a:prstGeom>
        </p:spPr>
      </p:pic>
      <p:pic>
        <p:nvPicPr>
          <p:cNvPr id="11" name="図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02796" y="2706341"/>
            <a:ext cx="1640540" cy="1595856"/>
          </a:xfrm>
          <a:prstGeom prst="rect">
            <a:avLst/>
          </a:prstGeom>
        </p:spPr>
      </p:pic>
      <p:pic>
        <p:nvPicPr>
          <p:cNvPr id="12" name="図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0992" y="1945566"/>
            <a:ext cx="1190372" cy="1077417"/>
          </a:xfrm>
          <a:prstGeom prst="rect">
            <a:avLst/>
          </a:prstGeom>
        </p:spPr>
      </p:pic>
      <p:pic>
        <p:nvPicPr>
          <p:cNvPr id="39" name="図 3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800000">
            <a:off x="6516216" y="6800"/>
            <a:ext cx="530695" cy="476672"/>
          </a:xfrm>
          <a:prstGeom prst="rect">
            <a:avLst/>
          </a:prstGeom>
        </p:spPr>
      </p:pic>
    </p:spTree>
    <p:extLst>
      <p:ext uri="{BB962C8B-B14F-4D97-AF65-F5344CB8AC3E}">
        <p14:creationId xmlns:p14="http://schemas.microsoft.com/office/powerpoint/2010/main" val="2075193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F6EAFE6-137F-4A8F-B35D-238C641BD741}" type="slidenum">
              <a:rPr kumimoji="1" lang="ja-JP" altLang="en-US" smtClean="0"/>
              <a:pPr/>
              <a:t>14</a:t>
            </a:fld>
            <a:endParaRPr kumimoji="1" lang="ja-JP" altLang="en-US"/>
          </a:p>
        </p:txBody>
      </p:sp>
      <p:sp>
        <p:nvSpPr>
          <p:cNvPr id="5" name="タイトル 4"/>
          <p:cNvSpPr>
            <a:spLocks noGrp="1"/>
          </p:cNvSpPr>
          <p:nvPr>
            <p:ph type="title"/>
          </p:nvPr>
        </p:nvSpPr>
        <p:spPr/>
        <p:txBody>
          <a:bodyPr/>
          <a:lstStyle/>
          <a:p>
            <a:r>
              <a:rPr kumimoji="1" lang="en-US" altLang="ja-JP" dirty="0" smtClean="0"/>
              <a:t>Game System</a:t>
            </a:r>
            <a:endParaRPr kumimoji="1" lang="ja-JP" altLang="en-US" dirty="0"/>
          </a:p>
        </p:txBody>
      </p:sp>
      <p:sp>
        <p:nvSpPr>
          <p:cNvPr id="6" name="正方形/長方形 5"/>
          <p:cNvSpPr/>
          <p:nvPr/>
        </p:nvSpPr>
        <p:spPr>
          <a:xfrm>
            <a:off x="467544" y="620688"/>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7" name="正方形/長方形 6"/>
          <p:cNvSpPr/>
          <p:nvPr/>
        </p:nvSpPr>
        <p:spPr>
          <a:xfrm>
            <a:off x="539552" y="681407"/>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b="1" dirty="0" smtClean="0">
                <a:solidFill>
                  <a:schemeClr val="bg1"/>
                </a:solidFill>
                <a:latin typeface="メイリオ" pitchFamily="50" charset="-128"/>
                <a:ea typeface="メイリオ" pitchFamily="50" charset="-128"/>
                <a:cs typeface="メイリオ" pitchFamily="50" charset="-128"/>
              </a:rPr>
              <a:t>Arena</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sp>
        <p:nvSpPr>
          <p:cNvPr id="8" name="正方形/長方形 7"/>
          <p:cNvSpPr/>
          <p:nvPr/>
        </p:nvSpPr>
        <p:spPr>
          <a:xfrm flipH="1">
            <a:off x="363262" y="1355916"/>
            <a:ext cx="8279884" cy="408214"/>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正方形/長方形 8"/>
          <p:cNvSpPr/>
          <p:nvPr/>
        </p:nvSpPr>
        <p:spPr>
          <a:xfrm>
            <a:off x="254663" y="1263631"/>
            <a:ext cx="8634674" cy="646331"/>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b="1" spc="50" dirty="0" smtClean="0">
                <a:ln w="12700" cmpd="sng">
                  <a:noFill/>
                  <a:prstDash val="solid"/>
                </a:ln>
                <a:solidFill>
                  <a:srgbClr val="0066FF"/>
                </a:solidFill>
                <a:latin typeface="メイリオ" pitchFamily="50" charset="-128"/>
                <a:ea typeface="メイリオ" pitchFamily="50" charset="-128"/>
                <a:cs typeface="メイリオ" pitchFamily="50" charset="-128"/>
              </a:rPr>
              <a:t>1v1 Battle Mode for players to casually compete with each other.</a:t>
            </a:r>
            <a:endParaRPr lang="en-US" altLang="ja-JP" b="1" spc="50" dirty="0">
              <a:ln w="12700" cmpd="sng">
                <a:noFill/>
                <a:prstDash val="solid"/>
              </a:ln>
              <a:solidFill>
                <a:srgbClr val="0066FF"/>
              </a:solidFill>
              <a:latin typeface="メイリオ" pitchFamily="50" charset="-128"/>
              <a:ea typeface="メイリオ" pitchFamily="50" charset="-128"/>
              <a:cs typeface="メイリオ" pitchFamily="50" charset="-128"/>
            </a:endParaRPr>
          </a:p>
          <a:p>
            <a:r>
              <a:rPr lang="en-US" altLang="ja-JP" b="1" spc="50" dirty="0" smtClean="0">
                <a:ln w="12700" cmpd="sng">
                  <a:noFill/>
                  <a:prstDash val="solid"/>
                </a:ln>
                <a:solidFill>
                  <a:srgbClr val="0066FF"/>
                </a:solidFill>
                <a:latin typeface="メイリオ" pitchFamily="50" charset="-128"/>
                <a:ea typeface="メイリオ" pitchFamily="50" charset="-128"/>
                <a:cs typeface="メイリオ" pitchFamily="50" charset="-128"/>
              </a:rPr>
              <a:t>Test the skills and strategies you’ve acquired in Quest Mode</a:t>
            </a:r>
          </a:p>
        </p:txBody>
      </p:sp>
      <p:grpSp>
        <p:nvGrpSpPr>
          <p:cNvPr id="10" name="グループ化 9"/>
          <p:cNvGrpSpPr/>
          <p:nvPr/>
        </p:nvGrpSpPr>
        <p:grpSpPr>
          <a:xfrm>
            <a:off x="580253" y="3198718"/>
            <a:ext cx="8175602" cy="3234636"/>
            <a:chOff x="175321" y="922039"/>
            <a:chExt cx="6693877" cy="1015210"/>
          </a:xfrm>
        </p:grpSpPr>
        <p:sp>
          <p:nvSpPr>
            <p:cNvPr id="16" name="正方形/長方形 15"/>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17" name="正方形/長方形 16"/>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sp>
        <p:nvSpPr>
          <p:cNvPr id="11" name="正方形/長方形 10"/>
          <p:cNvSpPr/>
          <p:nvPr/>
        </p:nvSpPr>
        <p:spPr>
          <a:xfrm>
            <a:off x="915358" y="1924715"/>
            <a:ext cx="7488832" cy="1569660"/>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200" b="1" spc="50" dirty="0" smtClean="0">
                <a:ln w="12700" cmpd="sng">
                  <a:noFill/>
                  <a:prstDash val="solid"/>
                </a:ln>
                <a:latin typeface="メイリオ" pitchFamily="50" charset="-128"/>
                <a:ea typeface="メイリオ" pitchFamily="50" charset="-128"/>
                <a:cs typeface="メイリオ" pitchFamily="50" charset="-128"/>
              </a:rPr>
              <a:t>Players engage in a score attack under various conditions in 2.5D dungeons.</a:t>
            </a:r>
          </a:p>
          <a:p>
            <a:r>
              <a:rPr lang="en-US" altLang="ja-JP" sz="1200" b="1" spc="50" dirty="0" smtClean="0">
                <a:ln w="12700" cmpd="sng">
                  <a:noFill/>
                  <a:prstDash val="solid"/>
                </a:ln>
                <a:latin typeface="メイリオ" pitchFamily="50" charset="-128"/>
                <a:ea typeface="メイリオ" pitchFamily="50" charset="-128"/>
                <a:cs typeface="メイリオ" pitchFamily="50" charset="-128"/>
              </a:rPr>
              <a:t>Matching to a player of similar skill level is done in real-time.</a:t>
            </a:r>
          </a:p>
          <a:p>
            <a:endParaRPr lang="en-US" altLang="ja-JP" sz="1200" b="1" spc="50" dirty="0" smtClean="0">
              <a:ln w="12700" cmpd="sng">
                <a:noFill/>
                <a:prstDash val="solid"/>
              </a:ln>
              <a:latin typeface="メイリオ" pitchFamily="50" charset="-128"/>
              <a:ea typeface="メイリオ" pitchFamily="50" charset="-128"/>
              <a:cs typeface="メイリオ" pitchFamily="50" charset="-128"/>
            </a:endParaRPr>
          </a:p>
          <a:p>
            <a:r>
              <a:rPr lang="en-US" altLang="ja-JP" sz="1200" b="1" spc="50" dirty="0" smtClean="0">
                <a:ln w="12700" cmpd="sng">
                  <a:noFill/>
                  <a:prstDash val="solid"/>
                </a:ln>
                <a:latin typeface="メイリオ" pitchFamily="50" charset="-128"/>
                <a:ea typeface="メイリオ" pitchFamily="50" charset="-128"/>
                <a:cs typeface="メイリオ" pitchFamily="50" charset="-128"/>
              </a:rPr>
              <a:t>Monster Time Attack(defeat xx within xx:xx, etc.) is the base logic</a:t>
            </a:r>
          </a:p>
          <a:p>
            <a:r>
              <a:rPr lang="en-US" altLang="ja-JP" sz="1200" b="1" spc="50" dirty="0" smtClean="0">
                <a:ln w="12700" cmpd="sng">
                  <a:noFill/>
                  <a:prstDash val="solid"/>
                </a:ln>
                <a:latin typeface="メイリオ" pitchFamily="50" charset="-128"/>
                <a:ea typeface="メイリオ" pitchFamily="50" charset="-128"/>
                <a:cs typeface="メイリオ" pitchFamily="50" charset="-128"/>
              </a:rPr>
              <a:t>Blocks testing time passed until reaching goal, or items collected within time limit, etc.</a:t>
            </a:r>
            <a:r>
              <a:rPr lang="en-US" altLang="ja-JP" sz="1200" b="1" spc="50" dirty="0">
                <a:ln w="12700" cmpd="sng">
                  <a:noFill/>
                  <a:prstDash val="solid"/>
                </a:ln>
                <a:latin typeface="メイリオ" pitchFamily="50" charset="-128"/>
                <a:ea typeface="メイリオ" pitchFamily="50" charset="-128"/>
                <a:cs typeface="メイリオ" pitchFamily="50" charset="-128"/>
              </a:rPr>
              <a:t> </a:t>
            </a:r>
            <a:r>
              <a:rPr lang="en-US" altLang="ja-JP" sz="1200" b="1" spc="50" dirty="0" smtClean="0">
                <a:ln w="12700" cmpd="sng">
                  <a:noFill/>
                  <a:prstDash val="solid"/>
                </a:ln>
                <a:latin typeface="メイリオ" pitchFamily="50" charset="-128"/>
                <a:ea typeface="メイリオ" pitchFamily="50" charset="-128"/>
                <a:cs typeface="メイリオ" pitchFamily="50" charset="-128"/>
              </a:rPr>
              <a:t>A combination of all these block challenges make up the entire field score challenge. Bonus pts are awarded depending on how it was cleared, and added to total score. Victory leads to greater rewards and ranking.</a:t>
            </a:r>
          </a:p>
        </p:txBody>
      </p:sp>
      <p:sp>
        <p:nvSpPr>
          <p:cNvPr id="47" name="フッター プレースホルダー 3"/>
          <p:cNvSpPr>
            <a:spLocks noGrp="1"/>
          </p:cNvSpPr>
          <p:nvPr>
            <p:ph type="ftr" sz="quarter" idx="11"/>
          </p:nvPr>
        </p:nvSpPr>
        <p:spPr>
          <a:xfrm>
            <a:off x="3124200" y="6565349"/>
            <a:ext cx="2895600" cy="365125"/>
          </a:xfrm>
          <a:prstGeom prst="rect">
            <a:avLst/>
          </a:prstGeom>
        </p:spPr>
        <p:txBody>
          <a:bodyPr/>
          <a:lstStyle/>
          <a:p>
            <a:r>
              <a:rPr lang="en-US" altLang="ja-JP" dirty="0" smtClean="0"/>
              <a:t>Copyright © 2014. gloops,Inc.</a:t>
            </a:r>
            <a:endParaRPr lang="ja-JP" altLang="en-US" dirty="0"/>
          </a:p>
        </p:txBody>
      </p:sp>
      <p:sp>
        <p:nvSpPr>
          <p:cNvPr id="15" name="正方形/長方形 14"/>
          <p:cNvSpPr/>
          <p:nvPr/>
        </p:nvSpPr>
        <p:spPr>
          <a:xfrm>
            <a:off x="1601133" y="3644767"/>
            <a:ext cx="5678606" cy="461665"/>
          </a:xfrm>
          <a:prstGeom prst="rect">
            <a:avLst/>
          </a:prstGeom>
          <a:noFill/>
        </p:spPr>
        <p:txBody>
          <a:bodyPr wrap="none" lIns="91440" tIns="45720" rIns="91440" bIns="45720">
            <a:spAutoFit/>
          </a:bodyPr>
          <a:lstStyle/>
          <a:p>
            <a:pPr algn="ctr"/>
            <a:r>
              <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latin typeface="メイリオ" panose="020B0604030504040204" pitchFamily="50" charset="-128"/>
                <a:ea typeface="メイリオ" panose="020B0604030504040204" pitchFamily="50" charset="-128"/>
                <a:cs typeface="メイリオ" panose="020B0604030504040204" pitchFamily="50" charset="-128"/>
              </a:rPr>
              <a:t>1vs1</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latin typeface="メイリオ" panose="020B0604030504040204" pitchFamily="50" charset="-128"/>
                <a:ea typeface="メイリオ" panose="020B0604030504040204" pitchFamily="50" charset="-128"/>
                <a:cs typeface="メイリオ" panose="020B0604030504040204" pitchFamily="50" charset="-128"/>
              </a:rPr>
              <a:t>Competition!! Score Attack!!</a:t>
            </a:r>
            <a:endParaRPr lang="ja-JP" altLang="en-US" sz="2400" b="1" dirty="0">
              <a:ln w="6600">
                <a:solidFill>
                  <a:schemeClr val="accent2"/>
                </a:solidFill>
                <a:prstDash val="solid"/>
              </a:ln>
              <a:solidFill>
                <a:srgbClr val="FFFFFF"/>
              </a:solidFill>
              <a:effectLst>
                <a:outerShdw dist="38100" dir="2700000" algn="tl" rotWithShape="0">
                  <a:schemeClr val="accent2"/>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テキスト ボックス 72"/>
          <p:cNvSpPr txBox="1"/>
          <p:nvPr/>
        </p:nvSpPr>
        <p:spPr>
          <a:xfrm>
            <a:off x="809186" y="4140916"/>
            <a:ext cx="2334650" cy="646331"/>
          </a:xfrm>
          <a:prstGeom prst="rect">
            <a:avLst/>
          </a:prstGeom>
          <a:noFill/>
        </p:spPr>
        <p:txBody>
          <a:bodyPr wrap="square" rtlCol="0">
            <a:spAutoFit/>
          </a:bodyPr>
          <a:lstStyle/>
          <a:p>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【Characteristic 1】</a:t>
            </a:r>
            <a:endParaRPr kumimoji="1"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Determine the order you want to clear the field.</a:t>
            </a:r>
            <a:endPar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42" y="3294726"/>
            <a:ext cx="883811" cy="985488"/>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190" y="4812609"/>
            <a:ext cx="2287845" cy="1525230"/>
          </a:xfrm>
          <a:prstGeom prst="rect">
            <a:avLst/>
          </a:prstGeom>
        </p:spPr>
      </p:pic>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3750" y="4828569"/>
            <a:ext cx="2287845" cy="1525230"/>
          </a:xfrm>
          <a:prstGeom prst="rect">
            <a:avLst/>
          </a:prstGeom>
        </p:spPr>
      </p:pic>
      <p:pic>
        <p:nvPicPr>
          <p:cNvPr id="18" name="図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3734" y="4823097"/>
            <a:ext cx="2287845" cy="1525230"/>
          </a:xfrm>
          <a:prstGeom prst="rect">
            <a:avLst/>
          </a:prstGeom>
        </p:spPr>
      </p:pic>
      <p:pic>
        <p:nvPicPr>
          <p:cNvPr id="19" name="図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2075" y="4581128"/>
            <a:ext cx="1385987" cy="1823513"/>
          </a:xfrm>
          <a:prstGeom prst="rect">
            <a:avLst/>
          </a:prstGeom>
        </p:spPr>
      </p:pic>
      <p:sp>
        <p:nvSpPr>
          <p:cNvPr id="71" name="テキスト ボックス 70"/>
          <p:cNvSpPr txBox="1"/>
          <p:nvPr/>
        </p:nvSpPr>
        <p:spPr>
          <a:xfrm>
            <a:off x="3189094" y="4156983"/>
            <a:ext cx="2580206" cy="646331"/>
          </a:xfrm>
          <a:prstGeom prst="rect">
            <a:avLst/>
          </a:prstGeom>
          <a:noFill/>
        </p:spPr>
        <p:txBody>
          <a:bodyPr wrap="square" rtlCol="0">
            <a:spAutoFit/>
          </a:bodyPr>
          <a:lstStyle/>
          <a:p>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【Characteristic </a:t>
            </a:r>
            <a:r>
              <a:rPr lang="en-US" altLang="ja-JP"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2</a:t>
            </a:r>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Choose fields of different sizes depending on play style.</a:t>
            </a:r>
            <a:endParaRPr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4" name="テキスト ボックス 123"/>
          <p:cNvSpPr txBox="1"/>
          <p:nvPr/>
        </p:nvSpPr>
        <p:spPr>
          <a:xfrm>
            <a:off x="5693734" y="4140916"/>
            <a:ext cx="2334650" cy="646331"/>
          </a:xfrm>
          <a:prstGeom prst="rect">
            <a:avLst/>
          </a:prstGeom>
          <a:noFill/>
        </p:spPr>
        <p:txBody>
          <a:bodyPr wrap="square" rtlCol="0">
            <a:spAutoFit/>
          </a:bodyPr>
          <a:lstStyle/>
          <a:p>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【Characteristic </a:t>
            </a:r>
            <a:r>
              <a:rPr lang="en-US" altLang="ja-JP"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3</a:t>
            </a:r>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a:p>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Earn bonus pts based on performance.</a:t>
            </a:r>
            <a:endParaRPr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図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86269" y="4741596"/>
            <a:ext cx="741760" cy="317897"/>
          </a:xfrm>
          <a:prstGeom prst="rect">
            <a:avLst/>
          </a:prstGeom>
        </p:spPr>
      </p:pic>
      <p:pic>
        <p:nvPicPr>
          <p:cNvPr id="21" name="図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3439" y="4753968"/>
            <a:ext cx="806280" cy="321085"/>
          </a:xfrm>
          <a:prstGeom prst="rect">
            <a:avLst/>
          </a:prstGeom>
        </p:spPr>
      </p:pic>
      <p:pic>
        <p:nvPicPr>
          <p:cNvPr id="24" name="図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16216" y="6800"/>
            <a:ext cx="530695" cy="476672"/>
          </a:xfrm>
          <a:prstGeom prst="rect">
            <a:avLst/>
          </a:prstGeom>
        </p:spPr>
      </p:pic>
    </p:spTree>
    <p:extLst>
      <p:ext uri="{BB962C8B-B14F-4D97-AF65-F5344CB8AC3E}">
        <p14:creationId xmlns:p14="http://schemas.microsoft.com/office/powerpoint/2010/main" val="20506021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F6EAFE6-137F-4A8F-B35D-238C641BD741}" type="slidenum">
              <a:rPr kumimoji="1" lang="ja-JP" altLang="en-US" smtClean="0"/>
              <a:pPr/>
              <a:t>15</a:t>
            </a:fld>
            <a:endParaRPr kumimoji="1" lang="ja-JP" altLang="en-US"/>
          </a:p>
        </p:txBody>
      </p:sp>
      <p:sp>
        <p:nvSpPr>
          <p:cNvPr id="5" name="タイトル 4"/>
          <p:cNvSpPr>
            <a:spLocks noGrp="1"/>
          </p:cNvSpPr>
          <p:nvPr>
            <p:ph type="title"/>
          </p:nvPr>
        </p:nvSpPr>
        <p:spPr/>
        <p:txBody>
          <a:bodyPr/>
          <a:lstStyle/>
          <a:p>
            <a:r>
              <a:rPr lang="en-US" altLang="ja-JP" dirty="0" smtClean="0"/>
              <a:t>Leveling up</a:t>
            </a:r>
            <a:endParaRPr kumimoji="1" lang="ja-JP" altLang="en-US" dirty="0"/>
          </a:p>
        </p:txBody>
      </p:sp>
      <p:sp>
        <p:nvSpPr>
          <p:cNvPr id="6" name="正方形/長方形 5"/>
          <p:cNvSpPr/>
          <p:nvPr/>
        </p:nvSpPr>
        <p:spPr>
          <a:xfrm>
            <a:off x="467544" y="625049"/>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7" name="正方形/長方形 6"/>
          <p:cNvSpPr/>
          <p:nvPr/>
        </p:nvSpPr>
        <p:spPr>
          <a:xfrm>
            <a:off x="539552" y="685768"/>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b="1" dirty="0" smtClean="0">
                <a:solidFill>
                  <a:schemeClr val="bg1"/>
                </a:solidFill>
                <a:latin typeface="メイリオ" pitchFamily="50" charset="-128"/>
                <a:ea typeface="メイリオ" pitchFamily="50" charset="-128"/>
                <a:cs typeface="メイリオ" pitchFamily="50" charset="-128"/>
              </a:rPr>
              <a:t>Leveling up</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sp>
        <p:nvSpPr>
          <p:cNvPr id="8" name="正方形/長方形 7"/>
          <p:cNvSpPr/>
          <p:nvPr/>
        </p:nvSpPr>
        <p:spPr>
          <a:xfrm flipH="1">
            <a:off x="363262" y="1355916"/>
            <a:ext cx="8279884" cy="408214"/>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 name="正方形/長方形 9"/>
          <p:cNvSpPr/>
          <p:nvPr/>
        </p:nvSpPr>
        <p:spPr>
          <a:xfrm flipH="1">
            <a:off x="182880" y="2304634"/>
            <a:ext cx="8460265" cy="4004669"/>
          </a:xfrm>
          <a:prstGeom prst="rect">
            <a:avLst/>
          </a:prstGeom>
          <a:noFill/>
          <a:ln w="9525">
            <a:solidFill>
              <a:srgbClr val="8C58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1" name="正方形/長方形 10"/>
          <p:cNvSpPr/>
          <p:nvPr/>
        </p:nvSpPr>
        <p:spPr>
          <a:xfrm>
            <a:off x="467551" y="2046948"/>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12" name="正方形/長方形 11"/>
          <p:cNvSpPr/>
          <p:nvPr/>
        </p:nvSpPr>
        <p:spPr>
          <a:xfrm>
            <a:off x="539559" y="2107667"/>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1600" b="1" dirty="0" smtClean="0">
                <a:solidFill>
                  <a:schemeClr val="bg1"/>
                </a:solidFill>
                <a:latin typeface="メイリオ" pitchFamily="50" charset="-128"/>
                <a:ea typeface="メイリオ" pitchFamily="50" charset="-128"/>
                <a:cs typeface="メイリオ" pitchFamily="50" charset="-128"/>
              </a:rPr>
              <a:t>３ </a:t>
            </a:r>
            <a:r>
              <a:rPr kumimoji="1" lang="en-US" altLang="ja-JP" sz="1600" b="1" dirty="0" smtClean="0">
                <a:solidFill>
                  <a:schemeClr val="bg1"/>
                </a:solidFill>
                <a:latin typeface="メイリオ" pitchFamily="50" charset="-128"/>
                <a:ea typeface="メイリオ" pitchFamily="50" charset="-128"/>
                <a:cs typeface="メイリオ" pitchFamily="50" charset="-128"/>
              </a:rPr>
              <a:t>ways to level up</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grpSp>
        <p:nvGrpSpPr>
          <p:cNvPr id="13" name="グループ化 12"/>
          <p:cNvGrpSpPr/>
          <p:nvPr/>
        </p:nvGrpSpPr>
        <p:grpSpPr>
          <a:xfrm>
            <a:off x="308173" y="2563266"/>
            <a:ext cx="2505914" cy="3627676"/>
            <a:chOff x="175321" y="922039"/>
            <a:chExt cx="6693877" cy="1015210"/>
          </a:xfrm>
        </p:grpSpPr>
        <p:sp>
          <p:nvSpPr>
            <p:cNvPr id="14" name="正方形/長方形 13"/>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15" name="正方形/長方形 14"/>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grpSp>
        <p:nvGrpSpPr>
          <p:cNvPr id="16" name="グループ化 15"/>
          <p:cNvGrpSpPr/>
          <p:nvPr/>
        </p:nvGrpSpPr>
        <p:grpSpPr>
          <a:xfrm>
            <a:off x="2952324" y="2563264"/>
            <a:ext cx="2505914" cy="3627676"/>
            <a:chOff x="175321" y="922039"/>
            <a:chExt cx="6693877" cy="1015210"/>
          </a:xfrm>
        </p:grpSpPr>
        <p:sp>
          <p:nvSpPr>
            <p:cNvPr id="17" name="正方形/長方形 16"/>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18" name="正方形/長方形 17"/>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grpSp>
        <p:nvGrpSpPr>
          <p:cNvPr id="19" name="グループ化 18"/>
          <p:cNvGrpSpPr/>
          <p:nvPr/>
        </p:nvGrpSpPr>
        <p:grpSpPr>
          <a:xfrm>
            <a:off x="5780073" y="2561312"/>
            <a:ext cx="2505914" cy="3627676"/>
            <a:chOff x="175321" y="922039"/>
            <a:chExt cx="6693877" cy="1015210"/>
          </a:xfrm>
        </p:grpSpPr>
        <p:sp>
          <p:nvSpPr>
            <p:cNvPr id="20" name="正方形/長方形 19"/>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21" name="正方形/長方形 20"/>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sp>
        <p:nvSpPr>
          <p:cNvPr id="22" name="正方形/長方形 21"/>
          <p:cNvSpPr/>
          <p:nvPr/>
        </p:nvSpPr>
        <p:spPr>
          <a:xfrm>
            <a:off x="395536" y="3238614"/>
            <a:ext cx="2151404" cy="1546577"/>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Levels up by Exp earned when clearing “Quests.”</a:t>
            </a:r>
          </a:p>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Affects stamina for playing quests, and number of slots for gear, friends, and monsters.</a:t>
            </a:r>
          </a:p>
        </p:txBody>
      </p:sp>
      <p:grpSp>
        <p:nvGrpSpPr>
          <p:cNvPr id="28" name="グループ化 27"/>
          <p:cNvGrpSpPr/>
          <p:nvPr/>
        </p:nvGrpSpPr>
        <p:grpSpPr>
          <a:xfrm>
            <a:off x="2870079" y="2743614"/>
            <a:ext cx="1906242" cy="437193"/>
            <a:chOff x="3405578" y="6820065"/>
            <a:chExt cx="730988" cy="437193"/>
          </a:xfrm>
        </p:grpSpPr>
        <p:pic>
          <p:nvPicPr>
            <p:cNvPr id="29" name="Picture 7" descr="\\wfs002\rogue\04_デザイン\00_素材\枠\shutterstock_27952556.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0" name="テキスト ボックス 17"/>
            <p:cNvSpPr txBox="1"/>
            <p:nvPr/>
          </p:nvSpPr>
          <p:spPr>
            <a:xfrm>
              <a:off x="3636721" y="6878055"/>
              <a:ext cx="287313"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dirty="0" smtClean="0">
                  <a:solidFill>
                    <a:srgbClr val="663300"/>
                  </a:solidFill>
                  <a:latin typeface="メイリオ" pitchFamily="50" charset="-128"/>
                  <a:ea typeface="メイリオ" pitchFamily="50" charset="-128"/>
                  <a:cs typeface="メイリオ" pitchFamily="50" charset="-128"/>
                </a:rPr>
                <a:t>Avatar</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grpSp>
        <p:nvGrpSpPr>
          <p:cNvPr id="31" name="グループ化 30"/>
          <p:cNvGrpSpPr/>
          <p:nvPr/>
        </p:nvGrpSpPr>
        <p:grpSpPr>
          <a:xfrm>
            <a:off x="5703159" y="2766799"/>
            <a:ext cx="1906242" cy="437193"/>
            <a:chOff x="3405578" y="6820065"/>
            <a:chExt cx="730988" cy="437193"/>
          </a:xfrm>
        </p:grpSpPr>
        <p:pic>
          <p:nvPicPr>
            <p:cNvPr id="32" name="Picture 7" descr="\\wfs002\rogue\04_デザイン\00_素材\枠\shutterstock_27952556.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テキスト ボックス 17"/>
            <p:cNvSpPr txBox="1"/>
            <p:nvPr/>
          </p:nvSpPr>
          <p:spPr>
            <a:xfrm>
              <a:off x="3665670" y="6878055"/>
              <a:ext cx="229408"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dirty="0" smtClean="0">
                  <a:solidFill>
                    <a:srgbClr val="663300"/>
                  </a:solidFill>
                  <a:latin typeface="メイリオ" pitchFamily="50" charset="-128"/>
                  <a:ea typeface="メイリオ" pitchFamily="50" charset="-128"/>
                  <a:cs typeface="メイリオ" pitchFamily="50" charset="-128"/>
                </a:rPr>
                <a:t>Gear</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grpSp>
        <p:nvGrpSpPr>
          <p:cNvPr id="34" name="グループ化 33"/>
          <p:cNvGrpSpPr/>
          <p:nvPr/>
        </p:nvGrpSpPr>
        <p:grpSpPr>
          <a:xfrm>
            <a:off x="217486" y="2763463"/>
            <a:ext cx="1906242" cy="437193"/>
            <a:chOff x="3405578" y="6820065"/>
            <a:chExt cx="730988" cy="437193"/>
          </a:xfrm>
        </p:grpSpPr>
        <p:pic>
          <p:nvPicPr>
            <p:cNvPr id="35" name="Picture 7" descr="\\wfs002\rogue\04_デザイン\00_素材\枠\shutterstock_27952556.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 name="テキスト ボックス 17"/>
            <p:cNvSpPr txBox="1"/>
            <p:nvPr/>
          </p:nvSpPr>
          <p:spPr>
            <a:xfrm>
              <a:off x="3642823" y="6878055"/>
              <a:ext cx="275117"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dirty="0" smtClean="0">
                  <a:solidFill>
                    <a:srgbClr val="663300"/>
                  </a:solidFill>
                  <a:latin typeface="メイリオ" pitchFamily="50" charset="-128"/>
                  <a:ea typeface="メイリオ" pitchFamily="50" charset="-128"/>
                  <a:cs typeface="メイリオ" pitchFamily="50" charset="-128"/>
                </a:rPr>
                <a:t>Player</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sp>
        <p:nvSpPr>
          <p:cNvPr id="37" name="正方形/長方形 36"/>
          <p:cNvSpPr/>
          <p:nvPr/>
        </p:nvSpPr>
        <p:spPr>
          <a:xfrm>
            <a:off x="3060680" y="3136967"/>
            <a:ext cx="2151404" cy="1788951"/>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Defeat monsters for Avatar EXP. Lvling</a:t>
            </a:r>
            <a:r>
              <a:rPr lang="en-US" altLang="ja-JP" sz="1050" b="1" spc="50" dirty="0">
                <a:ln w="12700" cmpd="sng">
                  <a:noFill/>
                  <a:prstDash val="solid"/>
                </a:ln>
                <a:latin typeface="メイリオ" pitchFamily="50" charset="-128"/>
                <a:ea typeface="メイリオ" pitchFamily="50" charset="-128"/>
                <a:cs typeface="メイリオ" pitchFamily="50" charset="-128"/>
              </a:rPr>
              <a:t> </a:t>
            </a:r>
            <a:r>
              <a:rPr lang="en-US" altLang="ja-JP" sz="1050" b="1" spc="50" dirty="0" smtClean="0">
                <a:ln w="12700" cmpd="sng">
                  <a:noFill/>
                  <a:prstDash val="solid"/>
                </a:ln>
                <a:latin typeface="メイリオ" pitchFamily="50" charset="-128"/>
                <a:ea typeface="メイリオ" pitchFamily="50" charset="-128"/>
                <a:cs typeface="メイリオ" pitchFamily="50" charset="-128"/>
              </a:rPr>
              <a:t>up means</a:t>
            </a:r>
            <a:r>
              <a:rPr lang="ja-JP" altLang="en-US" sz="1050" b="1" spc="50" dirty="0" smtClean="0">
                <a:ln w="12700" cmpd="sng">
                  <a:noFill/>
                  <a:prstDash val="solid"/>
                </a:ln>
                <a:latin typeface="メイリオ" pitchFamily="50" charset="-128"/>
                <a:ea typeface="メイリオ" pitchFamily="50" charset="-128"/>
                <a:cs typeface="メイリオ" pitchFamily="50" charset="-128"/>
              </a:rPr>
              <a:t> </a:t>
            </a:r>
            <a:r>
              <a:rPr lang="en-US" altLang="ja-JP" sz="1050" b="1" spc="50" dirty="0" smtClean="0">
                <a:ln w="12700" cmpd="sng">
                  <a:noFill/>
                  <a:prstDash val="solid"/>
                </a:ln>
                <a:latin typeface="メイリオ" pitchFamily="50" charset="-128"/>
                <a:ea typeface="メイリオ" pitchFamily="50" charset="-128"/>
                <a:cs typeface="メイリオ" pitchFamily="50" charset="-128"/>
              </a:rPr>
              <a:t>increased stats.</a:t>
            </a:r>
          </a:p>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Max one out for a permanent bonus that carries that carries over to any avatar.</a:t>
            </a:r>
          </a:p>
        </p:txBody>
      </p:sp>
      <p:sp>
        <p:nvSpPr>
          <p:cNvPr id="46" name="正方形/長方形 45"/>
          <p:cNvSpPr/>
          <p:nvPr/>
        </p:nvSpPr>
        <p:spPr>
          <a:xfrm>
            <a:off x="5940151" y="3043326"/>
            <a:ext cx="2368953" cy="1788951"/>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Obtain gears through “Quests” and “Summon,” and level up by “Enhancing” with material gear. Rarity determines potency. </a:t>
            </a:r>
            <a:r>
              <a:rPr lang="en-US" altLang="ja-JP" sz="1050" b="1" spc="50" dirty="0">
                <a:ln w="12700" cmpd="sng">
                  <a:noFill/>
                  <a:prstDash val="solid"/>
                </a:ln>
                <a:latin typeface="メイリオ" pitchFamily="50" charset="-128"/>
                <a:ea typeface="メイリオ" pitchFamily="50" charset="-128"/>
                <a:cs typeface="メイリオ" pitchFamily="50" charset="-128"/>
              </a:rPr>
              <a:t>A</a:t>
            </a:r>
            <a:r>
              <a:rPr lang="en-US" altLang="ja-JP" sz="1050" b="1" spc="50" dirty="0" smtClean="0">
                <a:ln w="12700" cmpd="sng">
                  <a:noFill/>
                  <a:prstDash val="solid"/>
                </a:ln>
                <a:latin typeface="メイリオ" pitchFamily="50" charset="-128"/>
                <a:ea typeface="メイリオ" pitchFamily="50" charset="-128"/>
                <a:cs typeface="メイリオ" pitchFamily="50" charset="-128"/>
              </a:rPr>
              <a:t>ffects ATK/DEF and the Avatar’s physical appearance.</a:t>
            </a:r>
          </a:p>
        </p:txBody>
      </p:sp>
      <p:sp>
        <p:nvSpPr>
          <p:cNvPr id="54" name="正方形/長方形 53"/>
          <p:cNvSpPr/>
          <p:nvPr/>
        </p:nvSpPr>
        <p:spPr>
          <a:xfrm>
            <a:off x="209780" y="5775444"/>
            <a:ext cx="2273988" cy="369332"/>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50000"/>
              </a:lnSpc>
            </a:pPr>
            <a:r>
              <a:rPr lang="en-US" altLang="ja-JP" sz="1200" b="1" spc="50" dirty="0" smtClean="0">
                <a:ln w="12700" cmpd="sng">
                  <a:noFill/>
                  <a:prstDash val="solid"/>
                </a:ln>
                <a:solidFill>
                  <a:srgbClr val="C00000"/>
                </a:solidFill>
                <a:latin typeface="メイリオ" pitchFamily="50" charset="-128"/>
                <a:ea typeface="メイリオ" pitchFamily="50" charset="-128"/>
                <a:cs typeface="メイリオ" pitchFamily="50" charset="-128"/>
              </a:rPr>
              <a:t>Most Basic Game Stats</a:t>
            </a:r>
          </a:p>
        </p:txBody>
      </p:sp>
      <p:sp>
        <p:nvSpPr>
          <p:cNvPr id="65" name="正方形/長方形 64"/>
          <p:cNvSpPr/>
          <p:nvPr/>
        </p:nvSpPr>
        <p:spPr>
          <a:xfrm>
            <a:off x="3015748" y="5769070"/>
            <a:ext cx="2273988" cy="369332"/>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50000"/>
              </a:lnSpc>
            </a:pPr>
            <a:r>
              <a:rPr lang="en-US" altLang="ja-JP" sz="1200" b="1" spc="50" dirty="0" smtClean="0">
                <a:ln w="12700" cmpd="sng">
                  <a:noFill/>
                  <a:prstDash val="solid"/>
                </a:ln>
                <a:solidFill>
                  <a:srgbClr val="C00000"/>
                </a:solidFill>
                <a:latin typeface="メイリオ" pitchFamily="50" charset="-128"/>
                <a:ea typeface="メイリオ" pitchFamily="50" charset="-128"/>
                <a:cs typeface="メイリオ" pitchFamily="50" charset="-128"/>
              </a:rPr>
              <a:t>Stats for </a:t>
            </a:r>
            <a:r>
              <a:rPr lang="en-US" altLang="ja-JP" sz="1200" b="1" spc="50" dirty="0">
                <a:ln w="12700" cmpd="sng">
                  <a:noFill/>
                  <a:prstDash val="solid"/>
                </a:ln>
                <a:solidFill>
                  <a:srgbClr val="C00000"/>
                </a:solidFill>
                <a:latin typeface="メイリオ" pitchFamily="50" charset="-128"/>
                <a:ea typeface="メイリオ" pitchFamily="50" charset="-128"/>
                <a:cs typeface="メイリオ" pitchFamily="50" charset="-128"/>
              </a:rPr>
              <a:t>A</a:t>
            </a:r>
            <a:r>
              <a:rPr lang="en-US" altLang="ja-JP" sz="1200" b="1" spc="50" dirty="0" smtClean="0">
                <a:ln w="12700" cmpd="sng">
                  <a:noFill/>
                  <a:prstDash val="solid"/>
                </a:ln>
                <a:solidFill>
                  <a:srgbClr val="C00000"/>
                </a:solidFill>
                <a:latin typeface="メイリオ" pitchFamily="50" charset="-128"/>
                <a:ea typeface="メイリオ" pitchFamily="50" charset="-128"/>
                <a:cs typeface="メイリオ" pitchFamily="50" charset="-128"/>
              </a:rPr>
              <a:t>ction </a:t>
            </a:r>
            <a:r>
              <a:rPr lang="en-US" altLang="ja-JP" sz="1200" b="1" spc="50" dirty="0">
                <a:ln w="12700" cmpd="sng">
                  <a:noFill/>
                  <a:prstDash val="solid"/>
                </a:ln>
                <a:solidFill>
                  <a:srgbClr val="C00000"/>
                </a:solidFill>
                <a:latin typeface="メイリオ" pitchFamily="50" charset="-128"/>
                <a:ea typeface="メイリオ" pitchFamily="50" charset="-128"/>
                <a:cs typeface="メイリオ" pitchFamily="50" charset="-128"/>
              </a:rPr>
              <a:t>P</a:t>
            </a:r>
            <a:r>
              <a:rPr lang="en-US" altLang="ja-JP" sz="1200" b="1" spc="50" dirty="0" smtClean="0">
                <a:ln w="12700" cmpd="sng">
                  <a:noFill/>
                  <a:prstDash val="solid"/>
                </a:ln>
                <a:solidFill>
                  <a:srgbClr val="C00000"/>
                </a:solidFill>
                <a:latin typeface="メイリオ" pitchFamily="50" charset="-128"/>
                <a:ea typeface="メイリオ" pitchFamily="50" charset="-128"/>
                <a:cs typeface="メイリオ" pitchFamily="50" charset="-128"/>
              </a:rPr>
              <a:t>art</a:t>
            </a:r>
          </a:p>
        </p:txBody>
      </p:sp>
      <p:sp>
        <p:nvSpPr>
          <p:cNvPr id="66" name="正方形/長方形 65"/>
          <p:cNvSpPr/>
          <p:nvPr/>
        </p:nvSpPr>
        <p:spPr>
          <a:xfrm>
            <a:off x="5625984" y="5782019"/>
            <a:ext cx="2546416" cy="369332"/>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50000"/>
              </a:lnSpc>
            </a:pPr>
            <a:r>
              <a:rPr lang="en-US" altLang="ja-JP" sz="1200" b="1" spc="50" dirty="0" smtClean="0">
                <a:ln w="12700" cmpd="sng">
                  <a:noFill/>
                  <a:prstDash val="solid"/>
                </a:ln>
                <a:solidFill>
                  <a:srgbClr val="C00000"/>
                </a:solidFill>
                <a:latin typeface="メイリオ" pitchFamily="50" charset="-128"/>
                <a:ea typeface="メイリオ" pitchFamily="50" charset="-128"/>
                <a:cs typeface="メイリオ" pitchFamily="50" charset="-128"/>
              </a:rPr>
              <a:t>Strengthens Avatar</a:t>
            </a:r>
          </a:p>
        </p:txBody>
      </p:sp>
      <p:sp>
        <p:nvSpPr>
          <p:cNvPr id="70" name="角丸四角形吹き出し 69"/>
          <p:cNvSpPr/>
          <p:nvPr/>
        </p:nvSpPr>
        <p:spPr>
          <a:xfrm>
            <a:off x="1187624" y="4840961"/>
            <a:ext cx="1617880" cy="887920"/>
          </a:xfrm>
          <a:prstGeom prst="wedgeRoundRectCallout">
            <a:avLst>
              <a:gd name="adj1" fmla="val -58497"/>
              <a:gd name="adj2" fmla="val 13345"/>
              <a:gd name="adj3" fmla="val 16667"/>
            </a:avLst>
          </a:prstGeom>
          <a:ln/>
        </p:spPr>
        <p:style>
          <a:lnRef idx="2">
            <a:schemeClr val="accent3"/>
          </a:lnRef>
          <a:fillRef idx="1">
            <a:schemeClr val="lt1"/>
          </a:fillRef>
          <a:effectRef idx="0">
            <a:schemeClr val="accent3"/>
          </a:effectRef>
          <a:fontRef idx="minor">
            <a:schemeClr val="dk1"/>
          </a:fontRef>
        </p:style>
        <p:txBody>
          <a:bodyPr rtlCol="0" anchor="ctr"/>
          <a:lstStyle/>
          <a:p>
            <a:r>
              <a:rPr kumimoji="1" lang="en-US" altLang="ja-JP" sz="1050" b="1" dirty="0" smtClean="0">
                <a:solidFill>
                  <a:schemeClr val="accent3">
                    <a:lumMod val="50000"/>
                  </a:schemeClr>
                </a:solidFill>
                <a:latin typeface="メイリオ" pitchFamily="50" charset="-128"/>
                <a:ea typeface="メイリオ" pitchFamily="50" charset="-128"/>
                <a:cs typeface="メイリオ" pitchFamily="50" charset="-128"/>
              </a:rPr>
              <a:t>Main Stats</a:t>
            </a:r>
          </a:p>
          <a:p>
            <a:r>
              <a:rPr lang="en-US" altLang="ja-JP" sz="1050" b="1" dirty="0" smtClean="0">
                <a:solidFill>
                  <a:schemeClr val="accent3">
                    <a:lumMod val="50000"/>
                  </a:schemeClr>
                </a:solidFill>
                <a:latin typeface="メイリオ" pitchFamily="50" charset="-128"/>
                <a:ea typeface="メイリオ" pitchFamily="50" charset="-128"/>
                <a:cs typeface="メイリオ" pitchFamily="50" charset="-128"/>
              </a:rPr>
              <a:t>-Stamina</a:t>
            </a:r>
            <a:endParaRPr lang="en-US" altLang="ja-JP" sz="1050" b="1" dirty="0">
              <a:solidFill>
                <a:schemeClr val="accent3">
                  <a:lumMod val="50000"/>
                </a:schemeClr>
              </a:solidFill>
              <a:latin typeface="メイリオ" pitchFamily="50" charset="-128"/>
              <a:ea typeface="メイリオ" pitchFamily="50" charset="-128"/>
              <a:cs typeface="メイリオ" pitchFamily="50" charset="-128"/>
            </a:endParaRPr>
          </a:p>
          <a:p>
            <a:r>
              <a:rPr lang="en-US" altLang="ja-JP" sz="1050" b="1" dirty="0" smtClean="0">
                <a:solidFill>
                  <a:schemeClr val="accent3">
                    <a:lumMod val="50000"/>
                  </a:schemeClr>
                </a:solidFill>
                <a:latin typeface="メイリオ" pitchFamily="50" charset="-128"/>
                <a:ea typeface="メイリオ" pitchFamily="50" charset="-128"/>
                <a:cs typeface="メイリオ" pitchFamily="50" charset="-128"/>
              </a:rPr>
              <a:t>-Life</a:t>
            </a:r>
          </a:p>
          <a:p>
            <a:r>
              <a:rPr lang="en-US" altLang="ja-JP" sz="1050" b="1" dirty="0" smtClean="0">
                <a:solidFill>
                  <a:schemeClr val="accent3">
                    <a:lumMod val="50000"/>
                  </a:schemeClr>
                </a:solidFill>
                <a:latin typeface="メイリオ" pitchFamily="50" charset="-128"/>
                <a:ea typeface="メイリオ" pitchFamily="50" charset="-128"/>
                <a:cs typeface="メイリオ" pitchFamily="50" charset="-128"/>
              </a:rPr>
              <a:t>-Inventory limits</a:t>
            </a:r>
            <a:endParaRPr kumimoji="1" lang="ja-JP" altLang="en-US" sz="1050" b="1" dirty="0" smtClean="0">
              <a:solidFill>
                <a:schemeClr val="accent3">
                  <a:lumMod val="50000"/>
                </a:schemeClr>
              </a:solidFill>
              <a:latin typeface="メイリオ" pitchFamily="50" charset="-128"/>
              <a:ea typeface="メイリオ" pitchFamily="50" charset="-128"/>
              <a:cs typeface="メイリオ" pitchFamily="50" charset="-128"/>
            </a:endParaRPr>
          </a:p>
        </p:txBody>
      </p:sp>
      <p:sp>
        <p:nvSpPr>
          <p:cNvPr id="71" name="角丸四角形吹き出し 70"/>
          <p:cNvSpPr/>
          <p:nvPr/>
        </p:nvSpPr>
        <p:spPr>
          <a:xfrm>
            <a:off x="6995477" y="4866912"/>
            <a:ext cx="1635720" cy="915107"/>
          </a:xfrm>
          <a:prstGeom prst="wedgeRoundRectCallout">
            <a:avLst>
              <a:gd name="adj1" fmla="val -62839"/>
              <a:gd name="adj2" fmla="val -29039"/>
              <a:gd name="adj3" fmla="val 16667"/>
            </a:avLst>
          </a:prstGeom>
          <a:ln/>
        </p:spPr>
        <p:style>
          <a:lnRef idx="2">
            <a:schemeClr val="accent3"/>
          </a:lnRef>
          <a:fillRef idx="1">
            <a:schemeClr val="lt1"/>
          </a:fillRef>
          <a:effectRef idx="0">
            <a:schemeClr val="accent3"/>
          </a:effectRef>
          <a:fontRef idx="minor">
            <a:schemeClr val="dk1"/>
          </a:fontRef>
        </p:style>
        <p:txBody>
          <a:bodyPr rtlCol="0" anchor="ctr"/>
          <a:lstStyle/>
          <a:p>
            <a:r>
              <a:rPr kumimoji="1" lang="en-US" altLang="ja-JP" sz="1050" b="1" dirty="0" smtClean="0">
                <a:solidFill>
                  <a:schemeClr val="accent3">
                    <a:lumMod val="50000"/>
                  </a:schemeClr>
                </a:solidFill>
                <a:latin typeface="メイリオ" pitchFamily="50" charset="-128"/>
                <a:ea typeface="メイリオ" pitchFamily="50" charset="-128"/>
                <a:cs typeface="メイリオ" pitchFamily="50" charset="-128"/>
              </a:rPr>
              <a:t>5 Equipment Slots:</a:t>
            </a:r>
          </a:p>
          <a:p>
            <a:r>
              <a:rPr kumimoji="1" lang="ja-JP" altLang="en-US" sz="1050" b="1" dirty="0" smtClean="0">
                <a:solidFill>
                  <a:schemeClr val="accent3">
                    <a:lumMod val="50000"/>
                  </a:schemeClr>
                </a:solidFill>
                <a:latin typeface="メイリオ" pitchFamily="50" charset="-128"/>
                <a:ea typeface="メイリオ" pitchFamily="50" charset="-128"/>
                <a:cs typeface="メイリオ" pitchFamily="50" charset="-128"/>
              </a:rPr>
              <a:t>・</a:t>
            </a:r>
            <a:r>
              <a:rPr lang="en-US" altLang="ja-JP" sz="1050" b="1" dirty="0" smtClean="0">
                <a:solidFill>
                  <a:schemeClr val="accent3">
                    <a:lumMod val="50000"/>
                  </a:schemeClr>
                </a:solidFill>
                <a:latin typeface="メイリオ" pitchFamily="50" charset="-128"/>
                <a:ea typeface="メイリオ" pitchFamily="50" charset="-128"/>
                <a:cs typeface="メイリオ" pitchFamily="50" charset="-128"/>
              </a:rPr>
              <a:t>Weaponx2</a:t>
            </a:r>
            <a:endParaRPr kumimoji="1" lang="en-US" altLang="ja-JP" sz="1050" b="1" dirty="0" smtClean="0">
              <a:solidFill>
                <a:schemeClr val="accent3">
                  <a:lumMod val="50000"/>
                </a:schemeClr>
              </a:solidFill>
              <a:latin typeface="メイリオ" pitchFamily="50" charset="-128"/>
              <a:ea typeface="メイリオ" pitchFamily="50" charset="-128"/>
              <a:cs typeface="メイリオ" pitchFamily="50" charset="-128"/>
            </a:endParaRPr>
          </a:p>
          <a:p>
            <a:r>
              <a:rPr kumimoji="1" lang="ja-JP" altLang="en-US" sz="1050" b="1" dirty="0" smtClean="0">
                <a:solidFill>
                  <a:schemeClr val="accent3">
                    <a:lumMod val="50000"/>
                  </a:schemeClr>
                </a:solidFill>
                <a:latin typeface="メイリオ" pitchFamily="50" charset="-128"/>
                <a:ea typeface="メイリオ" pitchFamily="50" charset="-128"/>
                <a:cs typeface="メイリオ" pitchFamily="50" charset="-128"/>
              </a:rPr>
              <a:t>・</a:t>
            </a:r>
            <a:r>
              <a:rPr kumimoji="1" lang="en-US" altLang="ja-JP" sz="1050" b="1" dirty="0" smtClean="0">
                <a:solidFill>
                  <a:schemeClr val="accent3">
                    <a:lumMod val="50000"/>
                  </a:schemeClr>
                </a:solidFill>
                <a:latin typeface="メイリオ" pitchFamily="50" charset="-128"/>
                <a:ea typeface="メイリオ" pitchFamily="50" charset="-128"/>
                <a:cs typeface="メイリオ" pitchFamily="50" charset="-128"/>
              </a:rPr>
              <a:t>Shield</a:t>
            </a:r>
          </a:p>
          <a:p>
            <a:r>
              <a:rPr kumimoji="1" lang="ja-JP" altLang="en-US" sz="1050" b="1" dirty="0" smtClean="0">
                <a:solidFill>
                  <a:schemeClr val="accent3">
                    <a:lumMod val="50000"/>
                  </a:schemeClr>
                </a:solidFill>
                <a:latin typeface="メイリオ" pitchFamily="50" charset="-128"/>
                <a:ea typeface="メイリオ" pitchFamily="50" charset="-128"/>
                <a:cs typeface="メイリオ" pitchFamily="50" charset="-128"/>
              </a:rPr>
              <a:t>・</a:t>
            </a:r>
            <a:r>
              <a:rPr kumimoji="1" lang="en-US" altLang="ja-JP" sz="1050" b="1" dirty="0" smtClean="0">
                <a:solidFill>
                  <a:schemeClr val="accent3">
                    <a:lumMod val="50000"/>
                  </a:schemeClr>
                </a:solidFill>
                <a:latin typeface="メイリオ" pitchFamily="50" charset="-128"/>
                <a:ea typeface="メイリオ" pitchFamily="50" charset="-128"/>
                <a:cs typeface="メイリオ" pitchFamily="50" charset="-128"/>
              </a:rPr>
              <a:t>Accessory</a:t>
            </a:r>
          </a:p>
          <a:p>
            <a:r>
              <a:rPr lang="ja-JP" altLang="en-US" sz="1050" b="1" dirty="0" smtClean="0">
                <a:solidFill>
                  <a:schemeClr val="accent3">
                    <a:lumMod val="50000"/>
                  </a:schemeClr>
                </a:solidFill>
                <a:latin typeface="メイリオ" pitchFamily="50" charset="-128"/>
                <a:ea typeface="メイリオ" pitchFamily="50" charset="-128"/>
                <a:cs typeface="メイリオ" pitchFamily="50" charset="-128"/>
              </a:rPr>
              <a:t>・</a:t>
            </a:r>
            <a:r>
              <a:rPr lang="en-US" altLang="ja-JP" sz="1050" b="1" dirty="0" smtClean="0">
                <a:solidFill>
                  <a:schemeClr val="accent3">
                    <a:lumMod val="50000"/>
                  </a:schemeClr>
                </a:solidFill>
                <a:latin typeface="メイリオ" pitchFamily="50" charset="-128"/>
                <a:ea typeface="メイリオ" pitchFamily="50" charset="-128"/>
                <a:cs typeface="メイリオ" pitchFamily="50" charset="-128"/>
              </a:rPr>
              <a:t>Friend’s Weapon</a:t>
            </a:r>
            <a:endParaRPr lang="en-US" altLang="ja-JP" sz="1050" b="1" dirty="0">
              <a:solidFill>
                <a:schemeClr val="accent3">
                  <a:lumMod val="50000"/>
                </a:schemeClr>
              </a:solidFill>
              <a:latin typeface="メイリオ" pitchFamily="50" charset="-128"/>
              <a:ea typeface="メイリオ" pitchFamily="50" charset="-128"/>
              <a:cs typeface="メイリオ" pitchFamily="50" charset="-128"/>
            </a:endParaRPr>
          </a:p>
        </p:txBody>
      </p:sp>
      <p:sp>
        <p:nvSpPr>
          <p:cNvPr id="72" name="角丸四角形吹き出し 71"/>
          <p:cNvSpPr/>
          <p:nvPr/>
        </p:nvSpPr>
        <p:spPr>
          <a:xfrm>
            <a:off x="4458249" y="4853564"/>
            <a:ext cx="1481903" cy="887920"/>
          </a:xfrm>
          <a:prstGeom prst="wedgeRoundRectCallout">
            <a:avLst>
              <a:gd name="adj1" fmla="val -62534"/>
              <a:gd name="adj2" fmla="val -17453"/>
              <a:gd name="adj3" fmla="val 16667"/>
            </a:avLst>
          </a:prstGeom>
          <a:ln/>
        </p:spPr>
        <p:style>
          <a:lnRef idx="2">
            <a:schemeClr val="accent3"/>
          </a:lnRef>
          <a:fillRef idx="1">
            <a:schemeClr val="lt1"/>
          </a:fillRef>
          <a:effectRef idx="0">
            <a:schemeClr val="accent3"/>
          </a:effectRef>
          <a:fontRef idx="minor">
            <a:schemeClr val="dk1"/>
          </a:fontRef>
        </p:style>
        <p:txBody>
          <a:bodyPr rtlCol="0" anchor="ctr"/>
          <a:lstStyle/>
          <a:p>
            <a:r>
              <a:rPr kumimoji="1" lang="en-US" altLang="ja-JP" sz="1050" b="1" dirty="0" smtClean="0">
                <a:solidFill>
                  <a:schemeClr val="accent3">
                    <a:lumMod val="50000"/>
                  </a:schemeClr>
                </a:solidFill>
                <a:latin typeface="メイリオ" pitchFamily="50" charset="-128"/>
                <a:ea typeface="メイリオ" pitchFamily="50" charset="-128"/>
                <a:cs typeface="メイリオ" pitchFamily="50" charset="-128"/>
              </a:rPr>
              <a:t>Maxing out avatars for that permanent boost is key.</a:t>
            </a:r>
            <a:endParaRPr kumimoji="1" lang="ja-JP" altLang="en-US" sz="1050" b="1" dirty="0" smtClean="0">
              <a:solidFill>
                <a:schemeClr val="accent3">
                  <a:lumMod val="50000"/>
                </a:schemeClr>
              </a:solidFill>
              <a:latin typeface="メイリオ" pitchFamily="50" charset="-128"/>
              <a:ea typeface="メイリオ" pitchFamily="50" charset="-128"/>
              <a:cs typeface="メイリオ" pitchFamily="50" charset="-128"/>
            </a:endParaRPr>
          </a:p>
        </p:txBody>
      </p:sp>
      <p:sp>
        <p:nvSpPr>
          <p:cNvPr id="73" name="正方形/長方形 72"/>
          <p:cNvSpPr/>
          <p:nvPr/>
        </p:nvSpPr>
        <p:spPr>
          <a:xfrm>
            <a:off x="334443" y="1214196"/>
            <a:ext cx="8247611" cy="923330"/>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b="1" spc="50" dirty="0" smtClean="0">
                <a:ln w="12700" cmpd="sng">
                  <a:noFill/>
                  <a:prstDash val="solid"/>
                </a:ln>
                <a:solidFill>
                  <a:srgbClr val="0066FF"/>
                </a:solidFill>
                <a:latin typeface="メイリオ" pitchFamily="50" charset="-128"/>
                <a:ea typeface="メイリオ" pitchFamily="50" charset="-128"/>
                <a:cs typeface="メイリオ" pitchFamily="50" charset="-128"/>
              </a:rPr>
              <a:t>Acquire and master more and more avatars to make exploration a breeze! Obtaining various gears and using them strategically depending on situation is key to advancing.</a:t>
            </a:r>
          </a:p>
        </p:txBody>
      </p:sp>
      <p:sp>
        <p:nvSpPr>
          <p:cNvPr id="47"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pic>
        <p:nvPicPr>
          <p:cNvPr id="48" name="図 47"/>
          <p:cNvPicPr>
            <a:picLocks noChangeAspect="1"/>
          </p:cNvPicPr>
          <p:nvPr/>
        </p:nvPicPr>
        <p:blipFill>
          <a:blip r:embed="rId4" cstate="print">
            <a:lum bright="-98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43401" y="4161038"/>
            <a:ext cx="1332255" cy="1776341"/>
          </a:xfrm>
          <a:prstGeom prst="rect">
            <a:avLst/>
          </a:prstGeom>
          <a:noFill/>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6303" y="4788392"/>
            <a:ext cx="794797" cy="1016872"/>
          </a:xfrm>
          <a:prstGeom prst="rect">
            <a:avLst/>
          </a:prstGeom>
        </p:spPr>
      </p:pic>
      <p:pic>
        <p:nvPicPr>
          <p:cNvPr id="4" name="図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09811" y="4797152"/>
            <a:ext cx="818173" cy="975964"/>
          </a:xfrm>
          <a:prstGeom prst="rect">
            <a:avLst/>
          </a:prstGeom>
        </p:spPr>
      </p:pic>
      <p:pic>
        <p:nvPicPr>
          <p:cNvPr id="25" name="図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2470" y="5228347"/>
            <a:ext cx="535697" cy="535697"/>
          </a:xfrm>
          <a:prstGeom prst="rect">
            <a:avLst/>
          </a:prstGeom>
        </p:spPr>
      </p:pic>
      <p:pic>
        <p:nvPicPr>
          <p:cNvPr id="23" name="図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3674" y="4883206"/>
            <a:ext cx="535697" cy="535697"/>
          </a:xfrm>
          <a:prstGeom prst="rect">
            <a:avLst/>
          </a:prstGeom>
        </p:spPr>
      </p:pic>
      <p:pic>
        <p:nvPicPr>
          <p:cNvPr id="50" name="図 49"/>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16216" y="6800"/>
            <a:ext cx="530695" cy="476672"/>
          </a:xfrm>
          <a:prstGeom prst="rect">
            <a:avLst/>
          </a:prstGeom>
        </p:spPr>
      </p:pic>
    </p:spTree>
    <p:extLst>
      <p:ext uri="{BB962C8B-B14F-4D97-AF65-F5344CB8AC3E}">
        <p14:creationId xmlns:p14="http://schemas.microsoft.com/office/powerpoint/2010/main" val="15375368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7855" y="6800"/>
            <a:ext cx="529056" cy="475200"/>
          </a:xfrm>
          <a:prstGeom prst="rect">
            <a:avLst/>
          </a:prstGeom>
        </p:spPr>
      </p:pic>
      <p:sp>
        <p:nvSpPr>
          <p:cNvPr id="3" name="スライド番号プレースホルダー 2"/>
          <p:cNvSpPr>
            <a:spLocks noGrp="1"/>
          </p:cNvSpPr>
          <p:nvPr>
            <p:ph type="sldNum" sz="quarter" idx="12"/>
          </p:nvPr>
        </p:nvSpPr>
        <p:spPr/>
        <p:txBody>
          <a:bodyPr/>
          <a:lstStyle/>
          <a:p>
            <a:fld id="{4F6EAFE6-137F-4A8F-B35D-238C641BD741}" type="slidenum">
              <a:rPr kumimoji="1" lang="ja-JP" altLang="en-US" smtClean="0"/>
              <a:pPr/>
              <a:t>16</a:t>
            </a:fld>
            <a:endParaRPr kumimoji="1" lang="ja-JP" altLang="en-US"/>
          </a:p>
        </p:txBody>
      </p:sp>
      <p:sp>
        <p:nvSpPr>
          <p:cNvPr id="5" name="タイトル 4"/>
          <p:cNvSpPr>
            <a:spLocks noGrp="1"/>
          </p:cNvSpPr>
          <p:nvPr>
            <p:ph type="title"/>
          </p:nvPr>
        </p:nvSpPr>
        <p:spPr/>
        <p:txBody>
          <a:bodyPr/>
          <a:lstStyle/>
          <a:p>
            <a:r>
              <a:rPr kumimoji="1" lang="en-US" altLang="ja-JP" dirty="0" smtClean="0"/>
              <a:t>Other</a:t>
            </a:r>
            <a:endParaRPr kumimoji="1" lang="ja-JP" altLang="en-US" dirty="0"/>
          </a:p>
        </p:txBody>
      </p:sp>
      <p:sp>
        <p:nvSpPr>
          <p:cNvPr id="6" name="正方形/長方形 5"/>
          <p:cNvSpPr/>
          <p:nvPr/>
        </p:nvSpPr>
        <p:spPr>
          <a:xfrm>
            <a:off x="467544" y="625049"/>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7" name="正方形/長方形 6"/>
          <p:cNvSpPr/>
          <p:nvPr/>
        </p:nvSpPr>
        <p:spPr>
          <a:xfrm>
            <a:off x="539552" y="685768"/>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b="1" dirty="0" smtClean="0">
                <a:solidFill>
                  <a:schemeClr val="bg1"/>
                </a:solidFill>
                <a:latin typeface="メイリオ" pitchFamily="50" charset="-128"/>
                <a:ea typeface="メイリオ" pitchFamily="50" charset="-128"/>
                <a:cs typeface="メイリオ" pitchFamily="50" charset="-128"/>
              </a:rPr>
              <a:t>Facilities</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sp>
        <p:nvSpPr>
          <p:cNvPr id="8" name="正方形/長方形 7"/>
          <p:cNvSpPr/>
          <p:nvPr/>
        </p:nvSpPr>
        <p:spPr>
          <a:xfrm flipH="1">
            <a:off x="363262" y="1355916"/>
            <a:ext cx="8279884" cy="408214"/>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3" name="正方形/長方形 72"/>
          <p:cNvSpPr/>
          <p:nvPr/>
        </p:nvSpPr>
        <p:spPr>
          <a:xfrm>
            <a:off x="395536" y="1261832"/>
            <a:ext cx="8247611" cy="646331"/>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b="1" spc="50" dirty="0" smtClean="0">
                <a:ln w="12700" cmpd="sng">
                  <a:noFill/>
                  <a:prstDash val="solid"/>
                </a:ln>
                <a:solidFill>
                  <a:srgbClr val="0066FF"/>
                </a:solidFill>
                <a:latin typeface="メイリオ" pitchFamily="50" charset="-128"/>
                <a:ea typeface="メイリオ" pitchFamily="50" charset="-128"/>
                <a:cs typeface="メイリオ" pitchFamily="50" charset="-128"/>
              </a:rPr>
              <a:t>From Enhancement and Summons essential for player growth, to Shop and Friend facilities to assist us in adventure.</a:t>
            </a:r>
          </a:p>
        </p:txBody>
      </p:sp>
      <p:sp>
        <p:nvSpPr>
          <p:cNvPr id="57" name="正方形/長方形 56"/>
          <p:cNvSpPr/>
          <p:nvPr/>
        </p:nvSpPr>
        <p:spPr>
          <a:xfrm flipH="1">
            <a:off x="182881" y="2304634"/>
            <a:ext cx="8460265" cy="4004669"/>
          </a:xfrm>
          <a:prstGeom prst="rect">
            <a:avLst/>
          </a:prstGeom>
          <a:noFill/>
          <a:ln w="9525">
            <a:solidFill>
              <a:srgbClr val="8C58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8" name="正方形/長方形 57"/>
          <p:cNvSpPr/>
          <p:nvPr/>
        </p:nvSpPr>
        <p:spPr>
          <a:xfrm>
            <a:off x="467551" y="2046948"/>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59" name="正方形/長方形 58"/>
          <p:cNvSpPr/>
          <p:nvPr/>
        </p:nvSpPr>
        <p:spPr>
          <a:xfrm>
            <a:off x="539559" y="2107667"/>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b="1" dirty="0" smtClean="0">
                <a:solidFill>
                  <a:schemeClr val="bg1"/>
                </a:solidFill>
                <a:latin typeface="メイリオ" pitchFamily="50" charset="-128"/>
                <a:ea typeface="メイリオ" pitchFamily="50" charset="-128"/>
                <a:cs typeface="メイリオ" pitchFamily="50" charset="-128"/>
              </a:rPr>
              <a:t>Facilities Overview</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grpSp>
        <p:nvGrpSpPr>
          <p:cNvPr id="60" name="グループ化 59"/>
          <p:cNvGrpSpPr/>
          <p:nvPr/>
        </p:nvGrpSpPr>
        <p:grpSpPr>
          <a:xfrm>
            <a:off x="4182032" y="2537490"/>
            <a:ext cx="3714719" cy="1790793"/>
            <a:chOff x="175321" y="922039"/>
            <a:chExt cx="6693877" cy="1015210"/>
          </a:xfrm>
        </p:grpSpPr>
        <p:sp>
          <p:nvSpPr>
            <p:cNvPr id="61" name="正方形/長方形 60"/>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62" name="正方形/長方形 61"/>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grpSp>
        <p:nvGrpSpPr>
          <p:cNvPr id="63" name="グループ化 62"/>
          <p:cNvGrpSpPr/>
          <p:nvPr/>
        </p:nvGrpSpPr>
        <p:grpSpPr>
          <a:xfrm>
            <a:off x="440822" y="2568410"/>
            <a:ext cx="3714719" cy="1790793"/>
            <a:chOff x="175321" y="922039"/>
            <a:chExt cx="6693877" cy="1015210"/>
          </a:xfrm>
        </p:grpSpPr>
        <p:sp>
          <p:nvSpPr>
            <p:cNvPr id="64" name="正方形/長方形 63"/>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67" name="正方形/長方形 66"/>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sp>
        <p:nvSpPr>
          <p:cNvPr id="76" name="正方形/長方形 75"/>
          <p:cNvSpPr/>
          <p:nvPr/>
        </p:nvSpPr>
        <p:spPr>
          <a:xfrm>
            <a:off x="4194010" y="3102704"/>
            <a:ext cx="3354535" cy="1304203"/>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Facility to “Summon” random gear. “Friendship Summons” is free, while “Rare Summons” requires gems.</a:t>
            </a:r>
          </a:p>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Acquiring certain gear here can mean access to particular avatars.</a:t>
            </a:r>
          </a:p>
        </p:txBody>
      </p:sp>
      <p:grpSp>
        <p:nvGrpSpPr>
          <p:cNvPr id="77" name="グループ化 76"/>
          <p:cNvGrpSpPr/>
          <p:nvPr/>
        </p:nvGrpSpPr>
        <p:grpSpPr>
          <a:xfrm>
            <a:off x="433510" y="2644094"/>
            <a:ext cx="1906242" cy="437193"/>
            <a:chOff x="3405578" y="6820065"/>
            <a:chExt cx="730988" cy="437193"/>
          </a:xfrm>
        </p:grpSpPr>
        <p:pic>
          <p:nvPicPr>
            <p:cNvPr id="78" name="Picture 7" descr="\\wfs002\rogue\04_デザイン\00_素材\枠\shutterstock_2795255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9" name="テキスト ボックス 17"/>
            <p:cNvSpPr txBox="1"/>
            <p:nvPr/>
          </p:nvSpPr>
          <p:spPr>
            <a:xfrm>
              <a:off x="3602666" y="6878055"/>
              <a:ext cx="355423"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dirty="0" smtClean="0">
                  <a:solidFill>
                    <a:srgbClr val="663300"/>
                  </a:solidFill>
                  <a:latin typeface="メイリオ" pitchFamily="50" charset="-128"/>
                  <a:ea typeface="メイリオ" pitchFamily="50" charset="-128"/>
                  <a:cs typeface="メイリオ" pitchFamily="50" charset="-128"/>
                </a:rPr>
                <a:t>Enhance</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grpSp>
        <p:nvGrpSpPr>
          <p:cNvPr id="83" name="グループ化 82"/>
          <p:cNvGrpSpPr/>
          <p:nvPr/>
        </p:nvGrpSpPr>
        <p:grpSpPr>
          <a:xfrm>
            <a:off x="4154132" y="2633021"/>
            <a:ext cx="1906242" cy="437193"/>
            <a:chOff x="3405578" y="6820065"/>
            <a:chExt cx="730988" cy="437193"/>
          </a:xfrm>
        </p:grpSpPr>
        <p:pic>
          <p:nvPicPr>
            <p:cNvPr id="84" name="Picture 7" descr="\\wfs002\rogue\04_デザイン\00_素材\枠\shutterstock_2795255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5" name="テキスト ボックス 17"/>
            <p:cNvSpPr txBox="1"/>
            <p:nvPr/>
          </p:nvSpPr>
          <p:spPr>
            <a:xfrm>
              <a:off x="3577160" y="6878055"/>
              <a:ext cx="406443"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dirty="0" smtClean="0">
                  <a:solidFill>
                    <a:srgbClr val="663300"/>
                  </a:solidFill>
                  <a:latin typeface="メイリオ" pitchFamily="50" charset="-128"/>
                  <a:ea typeface="メイリオ" pitchFamily="50" charset="-128"/>
                  <a:cs typeface="メイリオ" pitchFamily="50" charset="-128"/>
                </a:rPr>
                <a:t>Summons</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sp>
        <p:nvSpPr>
          <p:cNvPr id="86" name="正方形/長方形 85"/>
          <p:cNvSpPr/>
          <p:nvPr/>
        </p:nvSpPr>
        <p:spPr>
          <a:xfrm>
            <a:off x="473623" y="3214693"/>
            <a:ext cx="3354535" cy="1041632"/>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Facility to level up gear. There’s the basic “Enhance”, reach Max Lv to “Raise Lv Cap,” and lastly, “Evolution” into another weapon.</a:t>
            </a:r>
          </a:p>
        </p:txBody>
      </p:sp>
      <p:grpSp>
        <p:nvGrpSpPr>
          <p:cNvPr id="99" name="グループ化 98"/>
          <p:cNvGrpSpPr/>
          <p:nvPr/>
        </p:nvGrpSpPr>
        <p:grpSpPr>
          <a:xfrm>
            <a:off x="442171" y="4407160"/>
            <a:ext cx="3714719" cy="1790793"/>
            <a:chOff x="175321" y="922039"/>
            <a:chExt cx="6693877" cy="1015210"/>
          </a:xfrm>
        </p:grpSpPr>
        <p:sp>
          <p:nvSpPr>
            <p:cNvPr id="100" name="正方形/長方形 99"/>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101" name="正方形/長方形 100"/>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grpSp>
        <p:nvGrpSpPr>
          <p:cNvPr id="102" name="グループ化 101"/>
          <p:cNvGrpSpPr/>
          <p:nvPr/>
        </p:nvGrpSpPr>
        <p:grpSpPr>
          <a:xfrm>
            <a:off x="4225449" y="4403789"/>
            <a:ext cx="3714719" cy="1790793"/>
            <a:chOff x="175321" y="922039"/>
            <a:chExt cx="6693877" cy="1015210"/>
          </a:xfrm>
        </p:grpSpPr>
        <p:sp>
          <p:nvSpPr>
            <p:cNvPr id="103" name="正方形/長方形 102"/>
            <p:cNvSpPr/>
            <p:nvPr/>
          </p:nvSpPr>
          <p:spPr>
            <a:xfrm rot="5400000" flipV="1">
              <a:off x="3068084" y="-1857656"/>
              <a:ext cx="897152" cy="6682678"/>
            </a:xfrm>
            <a:prstGeom prst="rect">
              <a:avLst/>
            </a:prstGeom>
            <a:gradFill>
              <a:gsLst>
                <a:gs pos="12000">
                  <a:srgbClr val="E2CA9A"/>
                </a:gs>
                <a:gs pos="49000">
                  <a:srgbClr val="F5E4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104" name="正方形/長方形 103"/>
            <p:cNvSpPr/>
            <p:nvPr/>
          </p:nvSpPr>
          <p:spPr>
            <a:xfrm rot="16200000" flipH="1" flipV="1">
              <a:off x="5546875" y="614925"/>
              <a:ext cx="1015210"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grpSp>
      <p:sp>
        <p:nvSpPr>
          <p:cNvPr id="105" name="正方形/長方形 104"/>
          <p:cNvSpPr/>
          <p:nvPr/>
        </p:nvSpPr>
        <p:spPr>
          <a:xfrm>
            <a:off x="473623" y="4959459"/>
            <a:ext cx="3354535" cy="1304203"/>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Facility to increase stamina needed for gameplay, life recovery, and gear/friend slots.</a:t>
            </a:r>
          </a:p>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Can also purchase “Gems” needed for rare Summons here.</a:t>
            </a:r>
          </a:p>
        </p:txBody>
      </p:sp>
      <p:grpSp>
        <p:nvGrpSpPr>
          <p:cNvPr id="106" name="グループ化 105"/>
          <p:cNvGrpSpPr/>
          <p:nvPr/>
        </p:nvGrpSpPr>
        <p:grpSpPr>
          <a:xfrm>
            <a:off x="4177926" y="4479473"/>
            <a:ext cx="1906242" cy="437193"/>
            <a:chOff x="3405578" y="6820065"/>
            <a:chExt cx="730988" cy="437193"/>
          </a:xfrm>
        </p:grpSpPr>
        <p:pic>
          <p:nvPicPr>
            <p:cNvPr id="107" name="Picture 7" descr="\\wfs002\rogue\04_デザイン\00_素材\枠\shutterstock_2795255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8" name="テキスト ボックス 17"/>
            <p:cNvSpPr txBox="1"/>
            <p:nvPr/>
          </p:nvSpPr>
          <p:spPr>
            <a:xfrm>
              <a:off x="3640604" y="6878055"/>
              <a:ext cx="279543"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dirty="0" smtClean="0">
                  <a:solidFill>
                    <a:srgbClr val="663300"/>
                  </a:solidFill>
                  <a:latin typeface="メイリオ" pitchFamily="50" charset="-128"/>
                  <a:ea typeface="メイリオ" pitchFamily="50" charset="-128"/>
                  <a:cs typeface="メイリオ" pitchFamily="50" charset="-128"/>
                </a:rPr>
                <a:t>Friend</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grpSp>
        <p:nvGrpSpPr>
          <p:cNvPr id="109" name="グループ化 108"/>
          <p:cNvGrpSpPr/>
          <p:nvPr/>
        </p:nvGrpSpPr>
        <p:grpSpPr>
          <a:xfrm>
            <a:off x="433510" y="4502691"/>
            <a:ext cx="1906242" cy="437193"/>
            <a:chOff x="3405578" y="6820065"/>
            <a:chExt cx="730988" cy="437193"/>
          </a:xfrm>
        </p:grpSpPr>
        <p:pic>
          <p:nvPicPr>
            <p:cNvPr id="110" name="Picture 7" descr="\\wfs002\rogue\04_デザイン\00_素材\枠\shutterstock_2795255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1" name="テキスト ボックス 17"/>
            <p:cNvSpPr txBox="1"/>
            <p:nvPr/>
          </p:nvSpPr>
          <p:spPr>
            <a:xfrm>
              <a:off x="3660453" y="6878055"/>
              <a:ext cx="239858" cy="307777"/>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dirty="0" smtClean="0">
                  <a:solidFill>
                    <a:srgbClr val="663300"/>
                  </a:solidFill>
                  <a:latin typeface="メイリオ" pitchFamily="50" charset="-128"/>
                  <a:ea typeface="メイリオ" pitchFamily="50" charset="-128"/>
                  <a:cs typeface="メイリオ" pitchFamily="50" charset="-128"/>
                </a:rPr>
                <a:t>Shop</a:t>
              </a:r>
              <a:endParaRPr kumimoji="1" lang="ja-JP" altLang="en-US" sz="1400" dirty="0">
                <a:solidFill>
                  <a:srgbClr val="663300"/>
                </a:solidFill>
                <a:latin typeface="メイリオ" pitchFamily="50" charset="-128"/>
                <a:ea typeface="メイリオ" pitchFamily="50" charset="-128"/>
                <a:cs typeface="メイリオ" pitchFamily="50" charset="-128"/>
              </a:endParaRPr>
            </a:p>
          </p:txBody>
        </p:sp>
      </p:grpSp>
      <p:sp>
        <p:nvSpPr>
          <p:cNvPr id="112" name="正方形/長方形 111"/>
          <p:cNvSpPr/>
          <p:nvPr/>
        </p:nvSpPr>
        <p:spPr>
          <a:xfrm>
            <a:off x="4258250" y="5050072"/>
            <a:ext cx="3354535" cy="1041632"/>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ct val="150000"/>
              </a:lnSpc>
            </a:pPr>
            <a:r>
              <a:rPr lang="en-US" altLang="ja-JP" sz="1050" b="1" spc="50" dirty="0" smtClean="0">
                <a:ln w="12700" cmpd="sng">
                  <a:noFill/>
                  <a:prstDash val="solid"/>
                </a:ln>
                <a:latin typeface="メイリオ" pitchFamily="50" charset="-128"/>
                <a:ea typeface="メイリオ" pitchFamily="50" charset="-128"/>
                <a:cs typeface="メイリオ" pitchFamily="50" charset="-128"/>
              </a:rPr>
              <a:t>In general, friend requests can be made when borrowing weapons and both players consent.</a:t>
            </a:r>
            <a:r>
              <a:rPr lang="ja-JP" altLang="en-US" sz="1050" b="1" spc="50" dirty="0" smtClean="0">
                <a:ln w="12700" cmpd="sng">
                  <a:noFill/>
                  <a:prstDash val="solid"/>
                </a:ln>
                <a:latin typeface="メイリオ" pitchFamily="50" charset="-128"/>
                <a:ea typeface="メイリオ" pitchFamily="50" charset="-128"/>
                <a:cs typeface="メイリオ" pitchFamily="50" charset="-128"/>
              </a:rPr>
              <a:t> </a:t>
            </a:r>
            <a:r>
              <a:rPr lang="en-US" altLang="ja-JP" sz="1050" b="1" spc="50" dirty="0" smtClean="0">
                <a:ln w="12700" cmpd="sng">
                  <a:noFill/>
                  <a:prstDash val="solid"/>
                </a:ln>
                <a:latin typeface="メイリオ" pitchFamily="50" charset="-128"/>
                <a:ea typeface="メイリオ" pitchFamily="50" charset="-128"/>
                <a:cs typeface="メイリオ" pitchFamily="50" charset="-128"/>
              </a:rPr>
              <a:t>Two types here: Online friends, and Facebook (SNS) friends.</a:t>
            </a:r>
          </a:p>
        </p:txBody>
      </p:sp>
      <p:sp>
        <p:nvSpPr>
          <p:cNvPr id="44"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pic>
        <p:nvPicPr>
          <p:cNvPr id="46" name="図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0272" y="3285226"/>
            <a:ext cx="2214064" cy="2952086"/>
          </a:xfrm>
          <a:prstGeom prst="rect">
            <a:avLst/>
          </a:prstGeom>
        </p:spPr>
      </p:pic>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6679" y="2360579"/>
            <a:ext cx="678704" cy="830653"/>
          </a:xfrm>
          <a:prstGeom prst="rect">
            <a:avLst/>
          </a:prstGeom>
        </p:spPr>
      </p:pic>
      <p:pic>
        <p:nvPicPr>
          <p:cNvPr id="4" name="図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5426" y="4318298"/>
            <a:ext cx="777166" cy="695835"/>
          </a:xfrm>
          <a:prstGeom prst="rect">
            <a:avLst/>
          </a:prstGeom>
        </p:spPr>
      </p:pic>
      <p:pic>
        <p:nvPicPr>
          <p:cNvPr id="9" name="図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97563" y="4137705"/>
            <a:ext cx="559789" cy="920201"/>
          </a:xfrm>
          <a:prstGeom prst="rect">
            <a:avLst/>
          </a:prstGeom>
        </p:spPr>
      </p:pic>
      <p:pic>
        <p:nvPicPr>
          <p:cNvPr id="10" name="図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5379" y="2151465"/>
            <a:ext cx="667295" cy="1023186"/>
          </a:xfrm>
          <a:prstGeom prst="rect">
            <a:avLst/>
          </a:prstGeom>
        </p:spPr>
      </p:pic>
    </p:spTree>
    <p:extLst>
      <p:ext uri="{BB962C8B-B14F-4D97-AF65-F5344CB8AC3E}">
        <p14:creationId xmlns:p14="http://schemas.microsoft.com/office/powerpoint/2010/main" val="1921994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sp>
        <p:nvSpPr>
          <p:cNvPr id="5" name="スライド番号プレースホルダー 4"/>
          <p:cNvSpPr>
            <a:spLocks noGrp="1"/>
          </p:cNvSpPr>
          <p:nvPr>
            <p:ph type="sldNum" sz="quarter" idx="12"/>
          </p:nvPr>
        </p:nvSpPr>
        <p:spPr/>
        <p:txBody>
          <a:bodyPr/>
          <a:lstStyle/>
          <a:p>
            <a:fld id="{4F6EAFE6-137F-4A8F-B35D-238C641BD741}" type="slidenum">
              <a:rPr kumimoji="1" lang="ja-JP" altLang="en-US" smtClean="0"/>
              <a:pPr/>
              <a:t>2</a:t>
            </a:fld>
            <a:endParaRPr kumimoji="1" lang="ja-JP" altLang="en-US"/>
          </a:p>
        </p:txBody>
      </p:sp>
      <p:sp>
        <p:nvSpPr>
          <p:cNvPr id="7" name="タイトル 6"/>
          <p:cNvSpPr>
            <a:spLocks noGrp="1"/>
          </p:cNvSpPr>
          <p:nvPr>
            <p:ph type="title"/>
          </p:nvPr>
        </p:nvSpPr>
        <p:spPr/>
        <p:txBody>
          <a:bodyPr/>
          <a:lstStyle/>
          <a:p>
            <a:r>
              <a:rPr kumimoji="1" lang="en-US" altLang="ja-JP" dirty="0" smtClean="0"/>
              <a:t>Game Overview</a:t>
            </a:r>
            <a:endParaRPr kumimoji="1" lang="ja-JP" altLang="en-US" dirty="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216" y="6800"/>
            <a:ext cx="530695" cy="476672"/>
          </a:xfrm>
          <a:prstGeom prst="rect">
            <a:avLst/>
          </a:prstGeom>
        </p:spPr>
      </p:pic>
    </p:spTree>
    <p:extLst>
      <p:ext uri="{BB962C8B-B14F-4D97-AF65-F5344CB8AC3E}">
        <p14:creationId xmlns:p14="http://schemas.microsoft.com/office/powerpoint/2010/main" val="53773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F6EAFE6-137F-4A8F-B35D-238C641BD741}" type="slidenum">
              <a:rPr kumimoji="1" lang="ja-JP" altLang="en-US" smtClean="0"/>
              <a:pPr/>
              <a:t>3</a:t>
            </a:fld>
            <a:endParaRPr kumimoji="1" lang="ja-JP" altLang="en-US"/>
          </a:p>
        </p:txBody>
      </p:sp>
      <p:sp>
        <p:nvSpPr>
          <p:cNvPr id="5" name="タイトル 4"/>
          <p:cNvSpPr>
            <a:spLocks noGrp="1"/>
          </p:cNvSpPr>
          <p:nvPr>
            <p:ph type="title"/>
          </p:nvPr>
        </p:nvSpPr>
        <p:spPr>
          <a:xfrm>
            <a:off x="182881" y="-20848"/>
            <a:ext cx="2941319" cy="432048"/>
          </a:xfrm>
        </p:spPr>
        <p:txBody>
          <a:bodyPr/>
          <a:lstStyle/>
          <a:p>
            <a:r>
              <a:rPr lang="en-US" altLang="ja-JP" dirty="0" smtClean="0"/>
              <a:t>Game Overview </a:t>
            </a:r>
            <a:r>
              <a:rPr kumimoji="1" lang="ja-JP" altLang="en-US" dirty="0" smtClean="0"/>
              <a:t>①</a:t>
            </a:r>
            <a:endParaRPr kumimoji="1" lang="ja-JP" altLang="en-US" dirty="0"/>
          </a:p>
        </p:txBody>
      </p:sp>
      <p:sp>
        <p:nvSpPr>
          <p:cNvPr id="6" name="正方形/長方形 5"/>
          <p:cNvSpPr/>
          <p:nvPr/>
        </p:nvSpPr>
        <p:spPr>
          <a:xfrm>
            <a:off x="2868" y="4498810"/>
            <a:ext cx="9144000" cy="645112"/>
          </a:xfrm>
          <a:prstGeom prst="rect">
            <a:avLst/>
          </a:prstGeom>
          <a:gradFill flip="none" rotWithShape="1">
            <a:gsLst>
              <a:gs pos="0">
                <a:srgbClr val="4B2C05"/>
              </a:gs>
              <a:gs pos="48000">
                <a:srgbClr val="8C5821"/>
              </a:gs>
              <a:gs pos="100000">
                <a:schemeClr val="bg1"/>
              </a:gs>
            </a:gsLst>
            <a:lin ang="0" scaled="1"/>
            <a:tileRect/>
          </a:gra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20616" y="5077969"/>
            <a:ext cx="9108504" cy="0"/>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3" name="テキスト ボックス 20"/>
          <p:cNvSpPr txBox="1"/>
          <p:nvPr/>
        </p:nvSpPr>
        <p:spPr>
          <a:xfrm flipH="1">
            <a:off x="434396" y="4336271"/>
            <a:ext cx="2484288" cy="877163"/>
          </a:xfrm>
          <a:prstGeom prst="rect">
            <a:avLst/>
          </a:prstGeom>
          <a:noFill/>
        </p:spPr>
        <p:txBody>
          <a:bodyPr wrap="square"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3200" dirty="0" smtClean="0">
                <a:ln w="18415" cmpd="sng">
                  <a:noFill/>
                  <a:prstDash val="solid"/>
                </a:ln>
                <a:solidFill>
                  <a:schemeClr val="bg1"/>
                </a:solidFill>
                <a:effectLst>
                  <a:outerShdw blurRad="241300" dist="50800" dir="8340000" sx="101000" sy="101000" algn="tl" rotWithShape="0">
                    <a:srgbClr val="000000">
                      <a:alpha val="42000"/>
                    </a:srgbClr>
                  </a:outerShdw>
                </a:effectLst>
                <a:latin typeface="Impact" panose="020B0806030902050204" pitchFamily="34" charset="0"/>
                <a:ea typeface="Dotum" pitchFamily="34" charset="-127"/>
              </a:rPr>
              <a:t>BATTLE</a:t>
            </a:r>
            <a:endParaRPr lang="ja-JP" altLang="en-US" sz="3200" dirty="0">
              <a:ln w="18415" cmpd="sng">
                <a:noFill/>
                <a:prstDash val="solid"/>
              </a:ln>
              <a:solidFill>
                <a:schemeClr val="bg1"/>
              </a:solidFill>
              <a:effectLst>
                <a:outerShdw blurRad="241300" dist="50800" dir="8340000" sx="101000" sy="101000" algn="tl" rotWithShape="0">
                  <a:srgbClr val="000000">
                    <a:alpha val="42000"/>
                  </a:srgbClr>
                </a:outerShdw>
              </a:effectLst>
              <a:latin typeface="Impact" panose="020B0806030902050204" pitchFamily="34" charset="0"/>
              <a:ea typeface="Dotum" pitchFamily="34" charset="-127"/>
            </a:endParaRPr>
          </a:p>
        </p:txBody>
      </p:sp>
      <p:sp>
        <p:nvSpPr>
          <p:cNvPr id="14" name="正方形/長方形 13"/>
          <p:cNvSpPr/>
          <p:nvPr/>
        </p:nvSpPr>
        <p:spPr>
          <a:xfrm>
            <a:off x="2868" y="2595966"/>
            <a:ext cx="9144000" cy="645112"/>
          </a:xfrm>
          <a:prstGeom prst="rect">
            <a:avLst/>
          </a:prstGeom>
          <a:gradFill flip="none" rotWithShape="1">
            <a:gsLst>
              <a:gs pos="100000">
                <a:srgbClr val="4B2C05"/>
              </a:gs>
              <a:gs pos="48000">
                <a:srgbClr val="8C5821"/>
              </a:gs>
              <a:gs pos="0">
                <a:schemeClr val="bg1"/>
              </a:gs>
            </a:gsLst>
            <a:lin ang="0" scaled="1"/>
            <a:tileRect/>
          </a:gra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cxnSp>
        <p:nvCxnSpPr>
          <p:cNvPr id="15" name="直線コネクタ 14"/>
          <p:cNvCxnSpPr/>
          <p:nvPr/>
        </p:nvCxnSpPr>
        <p:spPr>
          <a:xfrm>
            <a:off x="0" y="3139380"/>
            <a:ext cx="9108504" cy="0"/>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7" name="テキスト ボックス 20"/>
          <p:cNvSpPr txBox="1"/>
          <p:nvPr/>
        </p:nvSpPr>
        <p:spPr>
          <a:xfrm flipH="1">
            <a:off x="6408192" y="2452420"/>
            <a:ext cx="2484288" cy="877163"/>
          </a:xfrm>
          <a:prstGeom prst="rect">
            <a:avLst/>
          </a:prstGeom>
          <a:noFill/>
        </p:spPr>
        <p:txBody>
          <a:bodyPr wrap="square"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r>
              <a:rPr lang="en-US" altLang="ja-JP" sz="3200" dirty="0">
                <a:ln w="18415" cmpd="sng">
                  <a:noFill/>
                  <a:prstDash val="solid"/>
                </a:ln>
                <a:solidFill>
                  <a:schemeClr val="bg1"/>
                </a:solidFill>
                <a:effectLst>
                  <a:outerShdw blurRad="241300" dist="50800" dir="8340000" sx="101000" sy="101000" algn="tl" rotWithShape="0">
                    <a:srgbClr val="000000">
                      <a:alpha val="42000"/>
                    </a:srgbClr>
                  </a:outerShdw>
                </a:effectLst>
                <a:latin typeface="Impact" panose="020B0806030902050204" pitchFamily="34" charset="0"/>
                <a:ea typeface="Dotum" pitchFamily="34" charset="-127"/>
              </a:rPr>
              <a:t>CHARACTER</a:t>
            </a:r>
            <a:endParaRPr lang="ja-JP" altLang="en-US" sz="3200" dirty="0">
              <a:ln w="18415" cmpd="sng">
                <a:noFill/>
                <a:prstDash val="solid"/>
              </a:ln>
              <a:solidFill>
                <a:schemeClr val="bg1"/>
              </a:solidFill>
              <a:effectLst>
                <a:outerShdw blurRad="241300" dist="50800" dir="8340000" sx="101000" sy="101000" algn="tl" rotWithShape="0">
                  <a:srgbClr val="000000">
                    <a:alpha val="42000"/>
                  </a:srgbClr>
                </a:outerShdw>
              </a:effectLst>
              <a:latin typeface="Impact" panose="020B0806030902050204" pitchFamily="34" charset="0"/>
              <a:ea typeface="Dotum" pitchFamily="34" charset="-127"/>
            </a:endParaRPr>
          </a:p>
        </p:txBody>
      </p:sp>
      <p:sp>
        <p:nvSpPr>
          <p:cNvPr id="18" name="正方形/長方形 17"/>
          <p:cNvSpPr/>
          <p:nvPr/>
        </p:nvSpPr>
        <p:spPr>
          <a:xfrm>
            <a:off x="-3164" y="670233"/>
            <a:ext cx="9144000" cy="645112"/>
          </a:xfrm>
          <a:prstGeom prst="rect">
            <a:avLst/>
          </a:prstGeom>
          <a:gradFill flip="none" rotWithShape="1">
            <a:gsLst>
              <a:gs pos="0">
                <a:srgbClr val="4B2C05"/>
              </a:gs>
              <a:gs pos="48000">
                <a:srgbClr val="8C5821"/>
              </a:gs>
              <a:gs pos="100000">
                <a:schemeClr val="bg1"/>
              </a:gs>
            </a:gsLst>
            <a:lin ang="0" scaled="1"/>
            <a:tileRect/>
          </a:gra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cxnSp>
        <p:nvCxnSpPr>
          <p:cNvPr id="19" name="直線コネクタ 18"/>
          <p:cNvCxnSpPr/>
          <p:nvPr/>
        </p:nvCxnSpPr>
        <p:spPr>
          <a:xfrm>
            <a:off x="-3164" y="1216485"/>
            <a:ext cx="9108504" cy="0"/>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flipH="1">
            <a:off x="428364" y="518983"/>
            <a:ext cx="2484288" cy="877163"/>
          </a:xfrm>
          <a:prstGeom prst="rect">
            <a:avLst/>
          </a:prstGeom>
          <a:noFill/>
        </p:spPr>
        <p:txBody>
          <a:bodyPr wrap="square" rtlCol="0" anchor="ctr">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3200" dirty="0" smtClean="0">
                <a:ln w="18415" cmpd="sng">
                  <a:noFill/>
                  <a:prstDash val="solid"/>
                </a:ln>
                <a:solidFill>
                  <a:schemeClr val="bg1"/>
                </a:solidFill>
                <a:effectLst>
                  <a:outerShdw blurRad="241300" dist="50800" dir="8340000" sx="101000" sy="101000" algn="tl" rotWithShape="0">
                    <a:srgbClr val="000000">
                      <a:alpha val="42000"/>
                    </a:srgbClr>
                  </a:outerShdw>
                </a:effectLst>
                <a:latin typeface="Impact" panose="020B0806030902050204" pitchFamily="34" charset="0"/>
                <a:ea typeface="Dotum" pitchFamily="34" charset="-127"/>
              </a:rPr>
              <a:t>SYSTEM</a:t>
            </a:r>
            <a:endParaRPr kumimoji="1" lang="ja-JP" altLang="en-US" sz="3200" dirty="0">
              <a:ln w="18415" cmpd="sng">
                <a:noFill/>
                <a:prstDash val="solid"/>
              </a:ln>
              <a:solidFill>
                <a:schemeClr val="bg1"/>
              </a:solidFill>
              <a:effectLst>
                <a:outerShdw blurRad="241300" dist="50800" dir="8340000" sx="101000" sy="101000" algn="tl" rotWithShape="0">
                  <a:srgbClr val="000000">
                    <a:alpha val="42000"/>
                  </a:srgbClr>
                </a:outerShdw>
              </a:effectLst>
              <a:latin typeface="Impact" panose="020B0806030902050204" pitchFamily="34" charset="0"/>
              <a:ea typeface="Dotum" pitchFamily="34" charset="-127"/>
            </a:endParaRPr>
          </a:p>
        </p:txBody>
      </p:sp>
      <p:sp>
        <p:nvSpPr>
          <p:cNvPr id="22" name="テキスト ボックス 21"/>
          <p:cNvSpPr txBox="1"/>
          <p:nvPr/>
        </p:nvSpPr>
        <p:spPr>
          <a:xfrm>
            <a:off x="178700" y="1308221"/>
            <a:ext cx="8709599" cy="1358064"/>
          </a:xfrm>
          <a:prstGeom prst="rect">
            <a:avLst/>
          </a:prstGeom>
          <a:noFill/>
        </p:spPr>
        <p:txBody>
          <a:bodyPr wrap="square" rtlCol="0">
            <a:spAutoFit/>
          </a:bodyPr>
          <a:lstStyle/>
          <a:p>
            <a:pPr>
              <a:lnSpc>
                <a:spcPct val="150000"/>
              </a:lnSpc>
            </a:pPr>
            <a:r>
              <a:rPr kumimoji="1" lang="en-US" altLang="ja-JP" sz="14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A 2.5D </a:t>
            </a:r>
            <a:r>
              <a:rPr lang="en-US" altLang="ja-JP" sz="14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Side-Scrolling </a:t>
            </a:r>
            <a:r>
              <a:rPr kumimoji="1" lang="en-US" altLang="ja-JP" sz="14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Exploration &amp; Battle Action RPG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allowing </a:t>
            </a:r>
            <a:r>
              <a:rPr lang="en-US" altLang="ja-JP" sz="14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shifting points-of-view</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to discover new paths and items not normally visible on a 2D plane to be visible as if it were a 3D plane—a </a:t>
            </a:r>
            <a:r>
              <a:rPr lang="en-US" altLang="ja-JP" sz="14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first in the genre of mobile games</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 Defeat monsters with your “avatar” and “weapon,” and find the key to reach the goal!</a:t>
            </a:r>
          </a:p>
        </p:txBody>
      </p:sp>
      <p:sp>
        <p:nvSpPr>
          <p:cNvPr id="23" name="テキスト ボックス 22"/>
          <p:cNvSpPr txBox="1"/>
          <p:nvPr/>
        </p:nvSpPr>
        <p:spPr>
          <a:xfrm>
            <a:off x="214036" y="3356992"/>
            <a:ext cx="8709599" cy="1061829"/>
          </a:xfrm>
          <a:prstGeom prst="rect">
            <a:avLst/>
          </a:prstGeom>
          <a:noFill/>
        </p:spPr>
        <p:txBody>
          <a:bodyPr wrap="square" rtlCol="0">
            <a:spAutoFit/>
          </a:bodyPr>
          <a:lstStyle/>
          <a:p>
            <a:pPr algn="r">
              <a:lnSpc>
                <a:spcPct val="150000"/>
              </a:lnSpc>
            </a:pP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Featuring </a:t>
            </a:r>
            <a:r>
              <a:rPr lang="en-US" altLang="ja-JP" sz="14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super-deformed character designs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performing dynamic, uplifting action.</a:t>
            </a:r>
          </a:p>
          <a:p>
            <a:pPr algn="r">
              <a:lnSpc>
                <a:spcPct val="150000"/>
              </a:lnSpc>
            </a:pPr>
            <a:r>
              <a:rPr kumimoji="1"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With both </a:t>
            </a:r>
            <a:r>
              <a:rPr kumimoji="1" lang="en-US" altLang="ja-JP" sz="14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player avatar and characteristic monster movements resembling something straight out of an anime, </a:t>
            </a:r>
            <a:r>
              <a:rPr kumimoji="1"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the game screen</a:t>
            </a:r>
            <a:r>
              <a:rPr kumimoji="1"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is </a:t>
            </a:r>
            <a:r>
              <a:rPr kumimoji="1" lang="en-US" altLang="ja-JP" sz="14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bursting with action.</a:t>
            </a:r>
            <a:endPar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38865" y="5098020"/>
            <a:ext cx="8997631" cy="1384995"/>
          </a:xfrm>
          <a:prstGeom prst="rect">
            <a:avLst/>
          </a:prstGeom>
          <a:noFill/>
        </p:spPr>
        <p:txBody>
          <a:bodyPr wrap="square" rtlCol="0">
            <a:spAutoFit/>
          </a:bodyPr>
          <a:lstStyle/>
          <a:p>
            <a:pPr>
              <a:lnSpc>
                <a:spcPct val="150000"/>
              </a:lnSpc>
            </a:pP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Battles against monsters you encounter along the way may play out simply enough, but various </a:t>
            </a:r>
            <a:r>
              <a:rPr lang="en-US" altLang="ja-JP" sz="14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hardcore hack&amp;&amp;slash elements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are thrown into the mix.</a:t>
            </a:r>
          </a:p>
          <a:p>
            <a:pPr>
              <a:lnSpc>
                <a:spcPct val="150000"/>
              </a:lnSpc>
            </a:pP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Catch monsters off guard and </a:t>
            </a:r>
            <a:r>
              <a:rPr lang="en-US" altLang="ja-JP" sz="14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deal huge damage with combos and special attacks!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Experience</a:t>
            </a:r>
            <a:r>
              <a:rPr lang="en-US" altLang="ja-JP" sz="1400" b="1" dirty="0" smtClean="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dirty="0" smtClean="0">
                <a:latin typeface="メイリオ" panose="020B0604030504040204" pitchFamily="50" charset="-128"/>
                <a:ea typeface="メイリオ" panose="020B0604030504040204" pitchFamily="50" charset="-128"/>
                <a:cs typeface="メイリオ" panose="020B0604030504040204" pitchFamily="50" charset="-128"/>
              </a:rPr>
              <a:t>exhilarating action as you outmaneuver monsters and unleash devastating special attacks! </a:t>
            </a:r>
            <a:endParaRPr lang="en-US" altLang="ja-JP" sz="14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7"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pic>
        <p:nvPicPr>
          <p:cNvPr id="25" name="図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800000">
            <a:off x="6516216" y="6800"/>
            <a:ext cx="530695" cy="476672"/>
          </a:xfrm>
          <a:prstGeom prst="rect">
            <a:avLst/>
          </a:prstGeom>
        </p:spPr>
      </p:pic>
    </p:spTree>
    <p:extLst>
      <p:ext uri="{BB962C8B-B14F-4D97-AF65-F5344CB8AC3E}">
        <p14:creationId xmlns:p14="http://schemas.microsoft.com/office/powerpoint/2010/main" val="3471736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F6EAFE6-137F-4A8F-B35D-238C641BD741}" type="slidenum">
              <a:rPr kumimoji="1" lang="ja-JP" altLang="en-US" smtClean="0"/>
              <a:pPr/>
              <a:t>4</a:t>
            </a:fld>
            <a:endParaRPr kumimoji="1" lang="ja-JP" altLang="en-US"/>
          </a:p>
        </p:txBody>
      </p:sp>
      <p:sp>
        <p:nvSpPr>
          <p:cNvPr id="5" name="タイトル 4"/>
          <p:cNvSpPr>
            <a:spLocks noGrp="1"/>
          </p:cNvSpPr>
          <p:nvPr>
            <p:ph type="title"/>
          </p:nvPr>
        </p:nvSpPr>
        <p:spPr/>
        <p:txBody>
          <a:bodyPr/>
          <a:lstStyle/>
          <a:p>
            <a:r>
              <a:rPr kumimoji="1" lang="en-US" altLang="ja-JP" dirty="0" smtClean="0"/>
              <a:t>Game Overview</a:t>
            </a:r>
            <a:r>
              <a:rPr kumimoji="1" lang="ja-JP" altLang="en-US" dirty="0" smtClean="0"/>
              <a:t>②</a:t>
            </a:r>
            <a:endParaRPr kumimoji="1" lang="ja-JP" altLang="en-US" dirty="0"/>
          </a:p>
        </p:txBody>
      </p:sp>
      <p:sp>
        <p:nvSpPr>
          <p:cNvPr id="4" name="正方形/長方形 3"/>
          <p:cNvSpPr/>
          <p:nvPr/>
        </p:nvSpPr>
        <p:spPr>
          <a:xfrm>
            <a:off x="251520" y="676368"/>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6" name="正方形/長方形 5"/>
          <p:cNvSpPr/>
          <p:nvPr/>
        </p:nvSpPr>
        <p:spPr>
          <a:xfrm>
            <a:off x="323528" y="737087"/>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b="1" dirty="0" smtClean="0">
                <a:solidFill>
                  <a:schemeClr val="bg1"/>
                </a:solidFill>
                <a:latin typeface="メイリオ" pitchFamily="50" charset="-128"/>
                <a:ea typeface="メイリオ" pitchFamily="50" charset="-128"/>
                <a:cs typeface="メイリオ" pitchFamily="50" charset="-128"/>
              </a:rPr>
              <a:t>Game Info</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sp>
        <p:nvSpPr>
          <p:cNvPr id="8" name="テキスト ボックス 7"/>
          <p:cNvSpPr txBox="1"/>
          <p:nvPr/>
        </p:nvSpPr>
        <p:spPr>
          <a:xfrm>
            <a:off x="182881" y="1215043"/>
            <a:ext cx="8709599" cy="2354491"/>
          </a:xfrm>
          <a:prstGeom prst="rect">
            <a:avLst/>
          </a:prstGeom>
          <a:noFill/>
        </p:spPr>
        <p:txBody>
          <a:bodyPr wrap="square" rtlCol="0">
            <a:spAutoFit/>
          </a:bodyPr>
          <a:lstStyle/>
          <a:p>
            <a:pPr>
              <a:lnSpc>
                <a:spcPct val="150000"/>
              </a:lnSpc>
            </a:pP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Title:			Gururin Quest</a:t>
            </a:r>
          </a:p>
          <a:p>
            <a:pPr>
              <a:lnSpc>
                <a:spcPct val="150000"/>
              </a:lnSpc>
            </a:pP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Release Date:		2015</a:t>
            </a: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年</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20</a:t>
            </a: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日</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(Tentative)</a:t>
            </a:r>
          </a:p>
          <a:p>
            <a:pPr>
              <a:lnSpc>
                <a:spcPct val="150000"/>
              </a:lnSpc>
            </a:pP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Supported Devices:	iOS/Android</a:t>
            </a:r>
          </a:p>
          <a:p>
            <a:pPr>
              <a:lnSpc>
                <a:spcPct val="150000"/>
              </a:lnSpc>
            </a:pP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Supported Platforms:	App</a:t>
            </a: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Store/Google Play</a:t>
            </a:r>
          </a:p>
          <a:p>
            <a:pPr>
              <a:lnSpc>
                <a:spcPct val="150000"/>
              </a:lnSpc>
            </a:pP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Price:			In-app ourchases</a:t>
            </a:r>
          </a:p>
          <a:p>
            <a:pPr>
              <a:lnSpc>
                <a:spcPct val="150000"/>
              </a:lnSpc>
            </a:pPr>
            <a:r>
              <a:rPr lang="ja-JP" altLang="en-US" sz="1400" b="1" dirty="0" smtClean="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400" b="1" dirty="0" smtClean="0">
                <a:latin typeface="メイリオ" panose="020B0604030504040204" pitchFamily="50" charset="-128"/>
                <a:ea typeface="メイリオ" panose="020B0604030504040204" pitchFamily="50" charset="-128"/>
                <a:cs typeface="メイリオ" panose="020B0604030504040204" pitchFamily="50" charset="-128"/>
              </a:rPr>
              <a:t>Target Audience:		20-30 year old males who enjoy dungeon exploration and 			action rpgs.</a:t>
            </a:r>
          </a:p>
        </p:txBody>
      </p:sp>
      <p:sp>
        <p:nvSpPr>
          <p:cNvPr id="9" name="正方形/長方形 8"/>
          <p:cNvSpPr/>
          <p:nvPr/>
        </p:nvSpPr>
        <p:spPr>
          <a:xfrm>
            <a:off x="285620" y="3358344"/>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10" name="正方形/長方形 9"/>
          <p:cNvSpPr/>
          <p:nvPr/>
        </p:nvSpPr>
        <p:spPr>
          <a:xfrm>
            <a:off x="348020" y="3417711"/>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ja-JP" sz="1600" b="1" dirty="0" smtClean="0">
                <a:solidFill>
                  <a:schemeClr val="bg1"/>
                </a:solidFill>
                <a:latin typeface="メイリオ" pitchFamily="50" charset="-128"/>
                <a:ea typeface="メイリオ" pitchFamily="50" charset="-128"/>
                <a:cs typeface="メイリオ" pitchFamily="50" charset="-128"/>
              </a:rPr>
              <a:t>World View</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sp>
        <p:nvSpPr>
          <p:cNvPr id="18" name="正方形/長方形 17"/>
          <p:cNvSpPr/>
          <p:nvPr/>
        </p:nvSpPr>
        <p:spPr>
          <a:xfrm rot="5400000" flipV="1">
            <a:off x="3407452" y="1535039"/>
            <a:ext cx="1678164" cy="7851729"/>
          </a:xfrm>
          <a:prstGeom prst="rect">
            <a:avLst/>
          </a:prstGeom>
          <a:gradFill>
            <a:gsLst>
              <a:gs pos="0">
                <a:schemeClr val="bg2">
                  <a:lumMod val="75000"/>
                </a:schemeClr>
              </a:gs>
              <a:gs pos="49000">
                <a:schemeClr val="bg2">
                  <a:lumMod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19" name="正方形/長方形 18"/>
          <p:cNvSpPr/>
          <p:nvPr/>
        </p:nvSpPr>
        <p:spPr>
          <a:xfrm rot="16200000" flipH="1" flipV="1">
            <a:off x="6552226" y="4643883"/>
            <a:ext cx="1701435" cy="1629437"/>
          </a:xfrm>
          <a:prstGeom prst="rect">
            <a:avLst/>
          </a:prstGeom>
          <a:gradFill>
            <a:gsLst>
              <a:gs pos="18000">
                <a:schemeClr val="bg1"/>
              </a:gs>
              <a:gs pos="71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600"/>
          </a:p>
        </p:txBody>
      </p:sp>
      <p:sp>
        <p:nvSpPr>
          <p:cNvPr id="20"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sp>
        <p:nvSpPr>
          <p:cNvPr id="13" name="正方形/長方形 12"/>
          <p:cNvSpPr/>
          <p:nvPr/>
        </p:nvSpPr>
        <p:spPr>
          <a:xfrm flipH="1">
            <a:off x="324563" y="4039309"/>
            <a:ext cx="8279884" cy="408214"/>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正方形/長方形 13"/>
          <p:cNvSpPr/>
          <p:nvPr/>
        </p:nvSpPr>
        <p:spPr>
          <a:xfrm>
            <a:off x="238483" y="3975390"/>
            <a:ext cx="8798013" cy="584775"/>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600" b="1" spc="50" dirty="0" smtClean="0">
                <a:ln w="12700" cmpd="sng">
                  <a:noFill/>
                  <a:prstDash val="solid"/>
                </a:ln>
                <a:solidFill>
                  <a:srgbClr val="0066FF"/>
                </a:solidFill>
                <a:latin typeface="メイリオ" pitchFamily="50" charset="-128"/>
                <a:ea typeface="メイリオ" pitchFamily="50" charset="-128"/>
                <a:cs typeface="メイリオ" pitchFamily="50" charset="-128"/>
              </a:rPr>
              <a:t>Old-school high-fantasy setting with swords, magic, and dragons, but with “multiple worlds” with various motifs such as fairy-tale, steampunk, etc. </a:t>
            </a:r>
          </a:p>
        </p:txBody>
      </p:sp>
      <p:pic>
        <p:nvPicPr>
          <p:cNvPr id="22" name="図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8195" y="4761446"/>
            <a:ext cx="2100210" cy="1420186"/>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394" y="4751609"/>
            <a:ext cx="3105178" cy="778823"/>
          </a:xfrm>
          <a:prstGeom prst="rect">
            <a:avLst/>
          </a:prstGeom>
        </p:spPr>
      </p:pic>
      <p:pic>
        <p:nvPicPr>
          <p:cNvPr id="26" name="図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057" y="5529246"/>
            <a:ext cx="3110167" cy="780074"/>
          </a:xfrm>
          <a:prstGeom prst="rect">
            <a:avLst/>
          </a:prstGeom>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9866" y="5273666"/>
            <a:ext cx="1201690" cy="899802"/>
          </a:xfrm>
          <a:prstGeom prst="rect">
            <a:avLst/>
          </a:prstGeom>
        </p:spPr>
      </p:pic>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522" y="4761446"/>
            <a:ext cx="1201690" cy="899802"/>
          </a:xfrm>
          <a:prstGeom prst="rect">
            <a:avLst/>
          </a:prstGeom>
        </p:spPr>
      </p:pic>
      <p:pic>
        <p:nvPicPr>
          <p:cNvPr id="21" name="図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000000">
            <a:off x="6516216" y="6800"/>
            <a:ext cx="530695" cy="476672"/>
          </a:xfrm>
          <a:prstGeom prst="rect">
            <a:avLst/>
          </a:prstGeom>
        </p:spPr>
      </p:pic>
    </p:spTree>
    <p:extLst>
      <p:ext uri="{BB962C8B-B14F-4D97-AF65-F5344CB8AC3E}">
        <p14:creationId xmlns:p14="http://schemas.microsoft.com/office/powerpoint/2010/main" val="642861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4F6EAFE6-137F-4A8F-B35D-238C641BD741}" type="slidenum">
              <a:rPr kumimoji="1" lang="ja-JP" altLang="en-US" smtClean="0"/>
              <a:pPr/>
              <a:t>5</a:t>
            </a:fld>
            <a:endParaRPr kumimoji="1" lang="ja-JP" altLang="en-US"/>
          </a:p>
        </p:txBody>
      </p:sp>
      <p:sp>
        <p:nvSpPr>
          <p:cNvPr id="7" name="タイトル 6"/>
          <p:cNvSpPr>
            <a:spLocks noGrp="1"/>
          </p:cNvSpPr>
          <p:nvPr>
            <p:ph type="title"/>
          </p:nvPr>
        </p:nvSpPr>
        <p:spPr>
          <a:xfrm>
            <a:off x="923960" y="2860704"/>
            <a:ext cx="7296080" cy="432048"/>
          </a:xfrm>
        </p:spPr>
        <p:txBody>
          <a:bodyPr/>
          <a:lstStyle/>
          <a:p>
            <a:r>
              <a:rPr lang="en-US" altLang="ja-JP" dirty="0" smtClean="0"/>
              <a:t>Prologue</a:t>
            </a:r>
            <a:r>
              <a:rPr lang="en-US" altLang="ja-JP" dirty="0"/>
              <a:t> </a:t>
            </a:r>
            <a:r>
              <a:rPr lang="en-US" altLang="ja-JP" dirty="0" smtClean="0"/>
              <a:t>&amp; </a:t>
            </a:r>
            <a:r>
              <a:rPr kumimoji="1" lang="en-US" altLang="ja-JP" dirty="0" smtClean="0"/>
              <a:t>Characters</a:t>
            </a:r>
            <a:endParaRPr kumimoji="1" lang="ja-JP" altLang="en-US" dirty="0"/>
          </a:p>
        </p:txBody>
      </p:sp>
      <p:sp>
        <p:nvSpPr>
          <p:cNvPr id="6"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516216" y="6800"/>
            <a:ext cx="530695" cy="476672"/>
          </a:xfrm>
          <a:prstGeom prst="rect">
            <a:avLst/>
          </a:prstGeom>
        </p:spPr>
      </p:pic>
    </p:spTree>
    <p:extLst>
      <p:ext uri="{BB962C8B-B14F-4D97-AF65-F5344CB8AC3E}">
        <p14:creationId xmlns:p14="http://schemas.microsoft.com/office/powerpoint/2010/main" val="4232895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smtClean="0"/>
              <a:t>Prologue</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smtClean="0"/>
              <a:t>Copyright © 2014. gloops,Inc.</a:t>
            </a:r>
            <a:endParaRPr lang="ja-JP" altLang="en-US" dirty="0"/>
          </a:p>
        </p:txBody>
      </p:sp>
      <p:sp>
        <p:nvSpPr>
          <p:cNvPr id="5" name="スライド番号プレースホルダー 4"/>
          <p:cNvSpPr>
            <a:spLocks noGrp="1"/>
          </p:cNvSpPr>
          <p:nvPr>
            <p:ph type="sldNum" sz="quarter" idx="12"/>
          </p:nvPr>
        </p:nvSpPr>
        <p:spPr/>
        <p:txBody>
          <a:bodyPr/>
          <a:lstStyle/>
          <a:p>
            <a:fld id="{4F6EAFE6-137F-4A8F-B35D-238C641BD741}" type="slidenum">
              <a:rPr lang="ja-JP" altLang="en-US" smtClean="0"/>
              <a:pPr/>
              <a:t>6</a:t>
            </a:fld>
            <a:endParaRPr lang="ja-JP" altLang="en-US" dirty="0"/>
          </a:p>
        </p:txBody>
      </p:sp>
      <p:sp>
        <p:nvSpPr>
          <p:cNvPr id="7" name="コンテンツ プレースホルダー 3"/>
          <p:cNvSpPr txBox="1">
            <a:spLocks/>
          </p:cNvSpPr>
          <p:nvPr/>
        </p:nvSpPr>
        <p:spPr>
          <a:xfrm>
            <a:off x="195142" y="651830"/>
            <a:ext cx="8769346" cy="5832648"/>
          </a:xfrm>
          <a:prstGeom prst="rect">
            <a:avLst/>
          </a:prstGeom>
          <a:solidFill>
            <a:schemeClr val="bg1">
              <a:alpha val="0"/>
            </a:schemeClr>
          </a:solidFill>
        </p:spPr>
        <p:txBody>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None/>
            </a:pP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The one and only world in existence: Scalethrone</a:t>
            </a:r>
            <a:r>
              <a:rPr lang="ja-JP" altLang="en-US" sz="1200" b="1" dirty="0" smtClean="0">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In this world where all living beings co-exist,</a:t>
            </a: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a monstrous dragon</a:t>
            </a:r>
          </a:p>
          <a:p>
            <a:pPr marL="0" indent="0" algn="ctr">
              <a:buNone/>
            </a:pPr>
            <a:r>
              <a:rPr lang="en-US" altLang="ja-JP" sz="1200" b="1" dirty="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uddenly appeared one day.</a:t>
            </a: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The dragon used a mysterious power,</a:t>
            </a:r>
          </a:p>
          <a:p>
            <a:pPr marL="0" indent="0" algn="ctr">
              <a:buNone/>
            </a:pPr>
            <a:r>
              <a:rPr lang="en-US" altLang="ja-JP" sz="1200" b="1" dirty="0">
                <a:latin typeface="メイリオ" panose="020B0604030504040204" pitchFamily="50" charset="-128"/>
                <a:ea typeface="メイリオ" panose="020B0604030504040204" pitchFamily="50" charset="-128"/>
                <a:cs typeface="メイリオ" panose="020B0604030504040204" pitchFamily="50" charset="-128"/>
              </a:rPr>
              <a:t>b</a:t>
            </a: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reaking the world apart into pieces.</a:t>
            </a: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It turned the one world into a series of smaller worlds known as “Vaas.”</a:t>
            </a: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As the years passed…</a:t>
            </a: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Of all the adventurer guilds in Scalethrone, </a:t>
            </a:r>
          </a:p>
          <a:p>
            <a:pPr marL="0" indent="0" algn="ctr">
              <a:buNone/>
            </a:pPr>
            <a:r>
              <a:rPr lang="en-US" altLang="ja-JP" sz="1200" b="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hanks to the efforts of the guild in a particular Vaas,</a:t>
            </a: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 mysterious “labyrinths” were discovered scattered across the land.</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Multiple “labyrinths” exist in each Vaas,</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and interconnecting each of the Vaas,</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is a special labyrinth known as the “Labyrinth of the Ancient Dragon,”</a:t>
            </a: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used as a means of passage between the Vaas.</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But what was the purpose of this dragon?</a:t>
            </a:r>
            <a:endParaRPr lang="ja-JP" altLang="en-US"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Why </a:t>
            </a:r>
            <a:r>
              <a:rPr lang="en-US" altLang="ja-JP" sz="1200" b="1" dirty="0">
                <a:latin typeface="メイリオ" panose="020B0604030504040204" pitchFamily="50" charset="-128"/>
                <a:ea typeface="メイリオ" panose="020B0604030504040204" pitchFamily="50" charset="-128"/>
                <a:cs typeface="メイリオ" panose="020B0604030504040204" pitchFamily="50" charset="-128"/>
              </a:rPr>
              <a:t>c</a:t>
            </a: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reate these labyrinths? Why connect Vaas through the “Labyrinth of the Ancient Dragon?</a:t>
            </a: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It was a mystery no one had yet to uncover.</a:t>
            </a:r>
          </a:p>
          <a:p>
            <a:pPr marL="0" indent="0" algn="ctr">
              <a:buNone/>
            </a:pP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This is a tale of young adventurers</a:t>
            </a:r>
          </a:p>
          <a:p>
            <a:pPr marL="0" indent="0" algn="ctr">
              <a:buNone/>
            </a:pPr>
            <a:r>
              <a:rPr lang="en-US" altLang="ja-JP" sz="1200" b="1" dirty="0" smtClean="0">
                <a:latin typeface="メイリオ" panose="020B0604030504040204" pitchFamily="50" charset="-128"/>
                <a:ea typeface="メイリオ" panose="020B0604030504040204" pitchFamily="50" charset="-128"/>
                <a:cs typeface="メイリオ" panose="020B0604030504040204" pitchFamily="50" charset="-128"/>
              </a:rPr>
              <a:t>on their quest to uncover the truth behind the “labyrinths” and the “ancient dragon.”</a:t>
            </a:r>
            <a:endParaRPr lang="en-US" altLang="ja-JP" sz="1200" b="1"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4400000">
            <a:off x="6516216" y="6800"/>
            <a:ext cx="530695" cy="476672"/>
          </a:xfrm>
          <a:prstGeom prst="rect">
            <a:avLst/>
          </a:prstGeom>
        </p:spPr>
      </p:pic>
    </p:spTree>
    <p:extLst>
      <p:ext uri="{BB962C8B-B14F-4D97-AF65-F5344CB8AC3E}">
        <p14:creationId xmlns:p14="http://schemas.microsoft.com/office/powerpoint/2010/main" val="1746407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F6EAFE6-137F-4A8F-B35D-238C641BD741}" type="slidenum">
              <a:rPr kumimoji="1" lang="ja-JP" altLang="en-US" smtClean="0"/>
              <a:pPr/>
              <a:t>7</a:t>
            </a:fld>
            <a:endParaRPr kumimoji="1" lang="ja-JP" altLang="en-US"/>
          </a:p>
        </p:txBody>
      </p:sp>
      <p:sp>
        <p:nvSpPr>
          <p:cNvPr id="5" name="タイトル 4"/>
          <p:cNvSpPr>
            <a:spLocks noGrp="1"/>
          </p:cNvSpPr>
          <p:nvPr>
            <p:ph type="title"/>
          </p:nvPr>
        </p:nvSpPr>
        <p:spPr/>
        <p:txBody>
          <a:bodyPr/>
          <a:lstStyle/>
          <a:p>
            <a:r>
              <a:rPr kumimoji="1" lang="en-US" altLang="ja-JP" dirty="0" smtClean="0"/>
              <a:t>Characters</a:t>
            </a:r>
            <a:endParaRPr kumimoji="1" lang="ja-JP" altLang="en-US" dirty="0"/>
          </a:p>
        </p:txBody>
      </p:sp>
      <p:sp>
        <p:nvSpPr>
          <p:cNvPr id="7" name="テキスト ボックス 6"/>
          <p:cNvSpPr txBox="1"/>
          <p:nvPr/>
        </p:nvSpPr>
        <p:spPr>
          <a:xfrm>
            <a:off x="268611" y="1232995"/>
            <a:ext cx="4288965" cy="4408899"/>
          </a:xfrm>
          <a:prstGeom prst="rect">
            <a:avLst/>
          </a:prstGeom>
          <a:noFill/>
          <a:ln w="19050">
            <a:noFill/>
          </a:ln>
        </p:spPr>
        <p:txBody>
          <a:bodyPr wrap="square" rtlCol="0">
            <a:spAutoFit/>
          </a:bodyPr>
          <a:lstStyle/>
          <a:p>
            <a:pP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Ever since learning of the “Ancient Dragon’s Treasure” from an adventurer at a young age,</a:t>
            </a:r>
            <a:endParaRPr lang="en-US" altLang="ja-JP" sz="1100" b="1"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lang="en-US" altLang="ja-JP" sz="1100" b="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his 16-year old has made it his goal to uncover the truth behind it and can’t wait to go an adventure!</a:t>
            </a:r>
          </a:p>
          <a:p>
            <a:pPr>
              <a:lnSpc>
                <a:spcPct val="150000"/>
              </a:lnSpc>
            </a:pPr>
            <a:endParaRPr lang="en-US" altLang="ja-JP" sz="1100" b="1" dirty="0">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His parents are both in the Adventurer’s Guild and have left for what seems to be a long, arduous journey.</a:t>
            </a:r>
          </a:p>
          <a:p>
            <a:pP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In the meanwhile, the Guild is looking after him—making him officially a member of the Guild.</a:t>
            </a: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But that is a mere formality, he has never </a:t>
            </a:r>
          </a:p>
          <a:p>
            <a:pPr>
              <a:lnSpc>
                <a:spcPct val="150000"/>
              </a:lnSpc>
            </a:pPr>
            <a:r>
              <a:rPr lang="en-US" altLang="ja-JP" sz="1100" b="1" dirty="0">
                <a:latin typeface="メイリオ" panose="020B0604030504040204" pitchFamily="50" charset="-128"/>
                <a:ea typeface="メイリオ" panose="020B0604030504040204" pitchFamily="50" charset="-128"/>
                <a:cs typeface="メイリオ" panose="020B0604030504040204" pitchFamily="50" charset="-128"/>
              </a:rPr>
              <a:t>a</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ctually embarked on a quest.</a:t>
            </a:r>
          </a:p>
          <a:p>
            <a:pPr>
              <a:lnSpc>
                <a:spcPct val="150000"/>
              </a:lnSpc>
            </a:pPr>
            <a:endPar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With the help of Rutte, he </a:t>
            </a:r>
          </a:p>
          <a:p>
            <a:pPr>
              <a:lnSpc>
                <a:spcPct val="150000"/>
              </a:lnSpc>
            </a:pPr>
            <a:r>
              <a:rPr lang="en-US" altLang="ja-JP" sz="1100" b="1" dirty="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uccessfully sneaks into</a:t>
            </a:r>
          </a:p>
          <a:p>
            <a:pP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and clears a labyrinth, and </a:t>
            </a:r>
          </a:p>
          <a:p>
            <a:pP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is recognized for his efforts</a:t>
            </a:r>
          </a:p>
          <a:p>
            <a:pP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as an adventurer.</a:t>
            </a:r>
          </a:p>
        </p:txBody>
      </p:sp>
      <p:sp>
        <p:nvSpPr>
          <p:cNvPr id="10" name="正方形/長方形 9"/>
          <p:cNvSpPr/>
          <p:nvPr/>
        </p:nvSpPr>
        <p:spPr>
          <a:xfrm flipH="1">
            <a:off x="182874" y="882735"/>
            <a:ext cx="4319615" cy="5570601"/>
          </a:xfrm>
          <a:prstGeom prst="rect">
            <a:avLst/>
          </a:prstGeom>
          <a:noFill/>
          <a:ln w="9525">
            <a:solidFill>
              <a:srgbClr val="8C58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3" name="正方形/長方形 22"/>
          <p:cNvSpPr/>
          <p:nvPr/>
        </p:nvSpPr>
        <p:spPr>
          <a:xfrm>
            <a:off x="323528" y="625049"/>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24" name="正方形/長方形 23"/>
          <p:cNvSpPr/>
          <p:nvPr/>
        </p:nvSpPr>
        <p:spPr>
          <a:xfrm>
            <a:off x="395536" y="685768"/>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b="1" dirty="0" smtClean="0">
                <a:solidFill>
                  <a:schemeClr val="bg1"/>
                </a:solidFill>
                <a:latin typeface="メイリオ" pitchFamily="50" charset="-128"/>
                <a:ea typeface="メイリオ" pitchFamily="50" charset="-128"/>
                <a:cs typeface="メイリオ" pitchFamily="50" charset="-128"/>
              </a:rPr>
              <a:t>Protagonist</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sp>
        <p:nvSpPr>
          <p:cNvPr id="13" name="テキスト ボックス 12"/>
          <p:cNvSpPr txBox="1"/>
          <p:nvPr/>
        </p:nvSpPr>
        <p:spPr>
          <a:xfrm>
            <a:off x="4560540" y="1035283"/>
            <a:ext cx="4398488" cy="4154984"/>
          </a:xfrm>
          <a:prstGeom prst="rect">
            <a:avLst/>
          </a:prstGeom>
          <a:noFill/>
          <a:ln w="19050">
            <a:noFill/>
          </a:ln>
        </p:spPr>
        <p:txBody>
          <a:bodyPr wrap="square" rtlCol="0">
            <a:spAutoFit/>
          </a:bodyPr>
          <a:lstStyle/>
          <a:p>
            <a:pPr algn="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Young winged girl small enough to fit in one’s palm.</a:t>
            </a:r>
            <a:endParaRPr lang="en-US" altLang="ja-JP" sz="1100" b="1"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Hails from the Flower Vaas “Bloom” where fairies live.</a:t>
            </a: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She wanders into the labyrinth one day and when lost,</a:t>
            </a:r>
          </a:p>
          <a:p>
            <a:pPr algn="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she is rescued by Guild Leader Bergant.</a:t>
            </a:r>
          </a:p>
          <a:p>
            <a:pPr algn="r">
              <a:lnSpc>
                <a:spcPct val="150000"/>
              </a:lnSpc>
            </a:pPr>
            <a:r>
              <a:rPr lang="ja-JP" altLang="en-US" sz="1100" b="1" dirty="0" smtClean="0">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She’s now sort of the maid &amp; moodmaker of the Guild.</a:t>
            </a:r>
          </a:p>
          <a:p>
            <a:pPr algn="r">
              <a:lnSpc>
                <a:spcPct val="150000"/>
              </a:lnSpc>
            </a:pPr>
            <a:endParaRPr lang="en-US" altLang="ja-JP" sz="1100" b="1"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For the duration of Tru’s parents’ absence,</a:t>
            </a:r>
          </a:p>
          <a:p>
            <a:pPr algn="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the guild dispatched her as Tru’s caretaker.</a:t>
            </a:r>
          </a:p>
          <a:p>
            <a:pPr algn="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But in actuality, rather than taking care of him,</a:t>
            </a:r>
          </a:p>
          <a:p>
            <a:pPr algn="r">
              <a:lnSpc>
                <a:spcPct val="150000"/>
              </a:lnSpc>
            </a:pPr>
            <a:r>
              <a:rPr lang="en-US" altLang="ja-JP" sz="1100" b="1" dirty="0">
                <a:latin typeface="メイリオ" panose="020B0604030504040204" pitchFamily="50" charset="-128"/>
                <a:ea typeface="メイリオ" panose="020B0604030504040204" pitchFamily="50" charset="-128"/>
                <a:cs typeface="メイリオ" panose="020B0604030504040204" pitchFamily="50" charset="-128"/>
              </a:rPr>
              <a:t>t</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heir relationship is more akin </a:t>
            </a:r>
          </a:p>
          <a:p>
            <a:pPr algn="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to that of family or friend.</a:t>
            </a:r>
          </a:p>
          <a:p>
            <a:pPr algn="r">
              <a:lnSpc>
                <a:spcPct val="150000"/>
              </a:lnSpc>
            </a:pPr>
            <a:endParaRPr lang="en-US" altLang="ja-JP" sz="1100" b="1" dirty="0">
              <a:latin typeface="メイリオ" panose="020B0604030504040204" pitchFamily="50" charset="-128"/>
              <a:ea typeface="メイリオ" panose="020B0604030504040204" pitchFamily="50" charset="-128"/>
              <a:cs typeface="メイリオ" panose="020B0604030504040204" pitchFamily="50" charset="-128"/>
            </a:endParaRPr>
          </a:p>
          <a:p>
            <a:pPr algn="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She wishes to return to her home world someday,</a:t>
            </a:r>
          </a:p>
          <a:p>
            <a:pPr algn="r">
              <a:lnSpc>
                <a:spcPct val="150000"/>
              </a:lnSpc>
            </a:pP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But as she is powerless,</a:t>
            </a:r>
          </a:p>
          <a:p>
            <a:pPr algn="r">
              <a:lnSpc>
                <a:spcPct val="150000"/>
              </a:lnSpc>
            </a:pPr>
            <a:r>
              <a:rPr lang="en-US" altLang="ja-JP" sz="1100" b="1" dirty="0">
                <a:latin typeface="メイリオ" panose="020B0604030504040204" pitchFamily="50" charset="-128"/>
                <a:ea typeface="メイリオ" panose="020B0604030504040204" pitchFamily="50" charset="-128"/>
                <a:cs typeface="メイリオ" panose="020B0604030504040204" pitchFamily="50" charset="-128"/>
              </a:rPr>
              <a:t>n</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ot even being able to clear a labyrinth on her own,</a:t>
            </a:r>
          </a:p>
          <a:p>
            <a:pPr algn="r">
              <a:lnSpc>
                <a:spcPct val="150000"/>
              </a:lnSpc>
            </a:pPr>
            <a:r>
              <a:rPr lang="en-US" altLang="ja-JP" sz="1100" b="1" dirty="0">
                <a:latin typeface="メイリオ" panose="020B0604030504040204" pitchFamily="50" charset="-128"/>
                <a:ea typeface="メイリオ" panose="020B0604030504040204" pitchFamily="50" charset="-128"/>
                <a:cs typeface="メイリオ" panose="020B0604030504040204" pitchFamily="50" charset="-128"/>
              </a:rPr>
              <a:t>s</a:t>
            </a:r>
            <a:r>
              <a:rPr lang="en-US" altLang="ja-JP" sz="1100" b="1" dirty="0" smtClean="0">
                <a:latin typeface="メイリオ" panose="020B0604030504040204" pitchFamily="50" charset="-128"/>
                <a:ea typeface="メイリオ" panose="020B0604030504040204" pitchFamily="50" charset="-128"/>
                <a:cs typeface="メイリオ" panose="020B0604030504040204" pitchFamily="50" charset="-128"/>
              </a:rPr>
              <a:t>he is under the care of the Guild for now.</a:t>
            </a:r>
          </a:p>
        </p:txBody>
      </p:sp>
      <p:sp>
        <p:nvSpPr>
          <p:cNvPr id="31" name="正方形/長方形 30"/>
          <p:cNvSpPr/>
          <p:nvPr/>
        </p:nvSpPr>
        <p:spPr>
          <a:xfrm flipH="1">
            <a:off x="4662489" y="869663"/>
            <a:ext cx="4299502" cy="5583673"/>
          </a:xfrm>
          <a:prstGeom prst="rect">
            <a:avLst/>
          </a:prstGeom>
          <a:noFill/>
          <a:ln w="9525">
            <a:solidFill>
              <a:srgbClr val="8C58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正方形/長方形 31"/>
          <p:cNvSpPr/>
          <p:nvPr/>
        </p:nvSpPr>
        <p:spPr>
          <a:xfrm>
            <a:off x="4788024" y="611977"/>
            <a:ext cx="2520280" cy="504056"/>
          </a:xfrm>
          <a:prstGeom prst="rect">
            <a:avLst/>
          </a:prstGeom>
          <a:solidFill>
            <a:srgbClr val="8C5821"/>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33" name="正方形/長方形 32"/>
          <p:cNvSpPr/>
          <p:nvPr/>
        </p:nvSpPr>
        <p:spPr>
          <a:xfrm>
            <a:off x="4860032" y="672696"/>
            <a:ext cx="2376264" cy="378042"/>
          </a:xfrm>
          <a:prstGeom prst="rect">
            <a:avLst/>
          </a:prstGeom>
          <a:solidFill>
            <a:srgbClr val="4B2C05"/>
          </a:solidFill>
          <a:ln w="38100">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ja-JP" sz="1600" b="1" dirty="0" smtClean="0">
                <a:solidFill>
                  <a:schemeClr val="bg1"/>
                </a:solidFill>
                <a:latin typeface="メイリオ" pitchFamily="50" charset="-128"/>
                <a:ea typeface="メイリオ" pitchFamily="50" charset="-128"/>
                <a:cs typeface="メイリオ" pitchFamily="50" charset="-128"/>
              </a:rPr>
              <a:t>Navi</a:t>
            </a:r>
            <a:endParaRPr kumimoji="1" lang="ja-JP" altLang="en-US" sz="1600" b="1" dirty="0" smtClean="0">
              <a:solidFill>
                <a:schemeClr val="bg1"/>
              </a:solidFill>
              <a:latin typeface="メイリオ" pitchFamily="50" charset="-128"/>
              <a:ea typeface="メイリオ" pitchFamily="50" charset="-128"/>
              <a:cs typeface="メイリオ" pitchFamily="50" charset="-128"/>
            </a:endParaRPr>
          </a:p>
        </p:txBody>
      </p:sp>
      <p:grpSp>
        <p:nvGrpSpPr>
          <p:cNvPr id="36" name="グループ化 35"/>
          <p:cNvGrpSpPr/>
          <p:nvPr/>
        </p:nvGrpSpPr>
        <p:grpSpPr>
          <a:xfrm>
            <a:off x="6183805" y="5855034"/>
            <a:ext cx="1906242" cy="437193"/>
            <a:chOff x="3405578" y="6820065"/>
            <a:chExt cx="730988" cy="437193"/>
          </a:xfrm>
        </p:grpSpPr>
        <p:pic>
          <p:nvPicPr>
            <p:cNvPr id="37" name="Picture 7" descr="\\wfs002\rogue\04_デザイン\00_素材\枠\shutterstock_27952556.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8" name="テキスト ボックス 17"/>
            <p:cNvSpPr txBox="1"/>
            <p:nvPr/>
          </p:nvSpPr>
          <p:spPr>
            <a:xfrm>
              <a:off x="3539522" y="6878055"/>
              <a:ext cx="481707"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600" dirty="0" smtClean="0">
                  <a:solidFill>
                    <a:srgbClr val="663300"/>
                  </a:solidFill>
                  <a:latin typeface="メイリオ" pitchFamily="50" charset="-128"/>
                  <a:ea typeface="メイリオ" pitchFamily="50" charset="-128"/>
                  <a:cs typeface="メイリオ" pitchFamily="50" charset="-128"/>
                </a:rPr>
                <a:t>Fairy Lutte</a:t>
              </a:r>
              <a:endParaRPr kumimoji="1" lang="ja-JP" altLang="en-US" sz="1600" dirty="0">
                <a:solidFill>
                  <a:srgbClr val="663300"/>
                </a:solidFill>
                <a:latin typeface="メイリオ" pitchFamily="50" charset="-128"/>
                <a:ea typeface="メイリオ" pitchFamily="50" charset="-128"/>
                <a:cs typeface="メイリオ" pitchFamily="50" charset="-128"/>
              </a:endParaRPr>
            </a:p>
          </p:txBody>
        </p:sp>
      </p:grpSp>
      <p:grpSp>
        <p:nvGrpSpPr>
          <p:cNvPr id="21" name="グループ化 20"/>
          <p:cNvGrpSpPr/>
          <p:nvPr/>
        </p:nvGrpSpPr>
        <p:grpSpPr>
          <a:xfrm>
            <a:off x="467544" y="5805264"/>
            <a:ext cx="2304256" cy="437193"/>
            <a:chOff x="3405578" y="6820065"/>
            <a:chExt cx="730988" cy="437193"/>
          </a:xfrm>
        </p:grpSpPr>
        <p:pic>
          <p:nvPicPr>
            <p:cNvPr id="22" name="Picture 7" descr="\\wfs002\rogue\04_デザイン\00_素材\枠\shutterstock_27952556.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3552475" y="6673168"/>
              <a:ext cx="437193" cy="73098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テキスト ボックス 17"/>
            <p:cNvSpPr txBox="1"/>
            <p:nvPr/>
          </p:nvSpPr>
          <p:spPr>
            <a:xfrm>
              <a:off x="3502305" y="6878055"/>
              <a:ext cx="556146" cy="33855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600" dirty="0" smtClean="0">
                  <a:solidFill>
                    <a:srgbClr val="663300"/>
                  </a:solidFill>
                  <a:latin typeface="メイリオ" pitchFamily="50" charset="-128"/>
                  <a:ea typeface="メイリオ" pitchFamily="50" charset="-128"/>
                  <a:cs typeface="メイリオ" pitchFamily="50" charset="-128"/>
                </a:rPr>
                <a:t>Swordsman Tru</a:t>
              </a:r>
              <a:endParaRPr kumimoji="1" lang="ja-JP" altLang="en-US" sz="1600" dirty="0">
                <a:solidFill>
                  <a:srgbClr val="663300"/>
                </a:solidFill>
                <a:latin typeface="メイリオ" pitchFamily="50" charset="-128"/>
                <a:ea typeface="メイリオ" pitchFamily="50" charset="-128"/>
                <a:cs typeface="メイリオ" pitchFamily="50" charset="-128"/>
              </a:endParaRPr>
            </a:p>
          </p:txBody>
        </p:sp>
      </p:grpSp>
      <p:sp>
        <p:nvSpPr>
          <p:cNvPr id="29"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1020" y="4233616"/>
            <a:ext cx="2268252" cy="3024336"/>
          </a:xfrm>
          <a:prstGeom prst="rect">
            <a:avLst/>
          </a:prstGeom>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4628" y="2246944"/>
            <a:ext cx="3292247" cy="4389663"/>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2600000">
            <a:off x="6516216" y="6800"/>
            <a:ext cx="530695" cy="476672"/>
          </a:xfrm>
          <a:prstGeom prst="rect">
            <a:avLst/>
          </a:prstGeom>
        </p:spPr>
      </p:pic>
    </p:spTree>
    <p:extLst>
      <p:ext uri="{BB962C8B-B14F-4D97-AF65-F5344CB8AC3E}">
        <p14:creationId xmlns:p14="http://schemas.microsoft.com/office/powerpoint/2010/main" val="1599663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4F6EAFE6-137F-4A8F-B35D-238C641BD741}" type="slidenum">
              <a:rPr kumimoji="1" lang="ja-JP" altLang="en-US" smtClean="0"/>
              <a:pPr/>
              <a:t>8</a:t>
            </a:fld>
            <a:endParaRPr kumimoji="1" lang="ja-JP" altLang="en-US"/>
          </a:p>
        </p:txBody>
      </p:sp>
      <p:sp>
        <p:nvSpPr>
          <p:cNvPr id="7" name="タイトル 6"/>
          <p:cNvSpPr>
            <a:spLocks noGrp="1"/>
          </p:cNvSpPr>
          <p:nvPr>
            <p:ph type="title"/>
          </p:nvPr>
        </p:nvSpPr>
        <p:spPr/>
        <p:txBody>
          <a:bodyPr/>
          <a:lstStyle/>
          <a:p>
            <a:r>
              <a:rPr kumimoji="1" lang="en-US" altLang="ja-JP" dirty="0" smtClean="0"/>
              <a:t>Game System</a:t>
            </a:r>
            <a:endParaRPr kumimoji="1" lang="ja-JP" altLang="en-US" dirty="0"/>
          </a:p>
        </p:txBody>
      </p:sp>
      <p:sp>
        <p:nvSpPr>
          <p:cNvPr id="6"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6516216" y="6800"/>
            <a:ext cx="530695" cy="476672"/>
          </a:xfrm>
          <a:prstGeom prst="rect">
            <a:avLst/>
          </a:prstGeom>
        </p:spPr>
      </p:pic>
    </p:spTree>
    <p:extLst>
      <p:ext uri="{BB962C8B-B14F-4D97-AF65-F5344CB8AC3E}">
        <p14:creationId xmlns:p14="http://schemas.microsoft.com/office/powerpoint/2010/main" val="15146812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p:cNvSpPr/>
          <p:nvPr/>
        </p:nvSpPr>
        <p:spPr>
          <a:xfrm flipH="1">
            <a:off x="4023329" y="3851191"/>
            <a:ext cx="4962359" cy="2542441"/>
          </a:xfrm>
          <a:prstGeom prst="rect">
            <a:avLst/>
          </a:prstGeom>
          <a:solidFill>
            <a:srgbClr val="FAF2E2"/>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1" name="正方形/長方形 30"/>
          <p:cNvSpPr/>
          <p:nvPr/>
        </p:nvSpPr>
        <p:spPr>
          <a:xfrm flipH="1">
            <a:off x="6588224" y="764704"/>
            <a:ext cx="2389736" cy="2790956"/>
          </a:xfrm>
          <a:prstGeom prst="rect">
            <a:avLst/>
          </a:prstGeom>
          <a:solidFill>
            <a:srgbClr val="FAF2E2"/>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正方形/長方形 29"/>
          <p:cNvSpPr/>
          <p:nvPr/>
        </p:nvSpPr>
        <p:spPr>
          <a:xfrm flipH="1">
            <a:off x="4013772" y="782060"/>
            <a:ext cx="2389736" cy="2790956"/>
          </a:xfrm>
          <a:prstGeom prst="rect">
            <a:avLst/>
          </a:prstGeom>
          <a:solidFill>
            <a:srgbClr val="FAF2E2"/>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9" name="正方形/長方形 28"/>
          <p:cNvSpPr/>
          <p:nvPr/>
        </p:nvSpPr>
        <p:spPr>
          <a:xfrm flipH="1">
            <a:off x="169754" y="782060"/>
            <a:ext cx="3240316" cy="5611572"/>
          </a:xfrm>
          <a:prstGeom prst="rect">
            <a:avLst/>
          </a:prstGeom>
          <a:solidFill>
            <a:srgbClr val="FAF2E2"/>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4F6EAFE6-137F-4A8F-B35D-238C641BD741}" type="slidenum">
              <a:rPr kumimoji="1" lang="ja-JP" altLang="en-US" smtClean="0"/>
              <a:pPr/>
              <a:t>9</a:t>
            </a:fld>
            <a:endParaRPr kumimoji="1" lang="ja-JP" altLang="en-US"/>
          </a:p>
        </p:txBody>
      </p:sp>
      <p:sp>
        <p:nvSpPr>
          <p:cNvPr id="5" name="タイトル 4"/>
          <p:cNvSpPr>
            <a:spLocks noGrp="1"/>
          </p:cNvSpPr>
          <p:nvPr>
            <p:ph type="title"/>
          </p:nvPr>
        </p:nvSpPr>
        <p:spPr/>
        <p:txBody>
          <a:bodyPr/>
          <a:lstStyle/>
          <a:p>
            <a:r>
              <a:rPr kumimoji="1" lang="en-US" altLang="ja-JP" dirty="0" smtClean="0"/>
              <a:t>Basic Game Cycle</a:t>
            </a:r>
            <a:endParaRPr kumimoji="1" lang="ja-JP" altLang="en-US" dirty="0"/>
          </a:p>
        </p:txBody>
      </p:sp>
      <p:sp>
        <p:nvSpPr>
          <p:cNvPr id="7" name="角丸四角形 6"/>
          <p:cNvSpPr/>
          <p:nvPr/>
        </p:nvSpPr>
        <p:spPr>
          <a:xfrm>
            <a:off x="395536" y="635360"/>
            <a:ext cx="1944216" cy="29755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400" b="1" dirty="0" smtClean="0">
                <a:solidFill>
                  <a:schemeClr val="bg1"/>
                </a:solidFill>
                <a:latin typeface="メイリオ" pitchFamily="50" charset="-128"/>
                <a:ea typeface="メイリオ" pitchFamily="50" charset="-128"/>
                <a:cs typeface="メイリオ" pitchFamily="50" charset="-128"/>
              </a:rPr>
              <a:t>Quest</a:t>
            </a:r>
            <a:endParaRPr kumimoji="1" lang="ja-JP" altLang="en-US" sz="1400" b="1" dirty="0">
              <a:solidFill>
                <a:schemeClr val="bg1"/>
              </a:solidFill>
              <a:latin typeface="メイリオ" pitchFamily="50" charset="-128"/>
              <a:ea typeface="メイリオ" pitchFamily="50" charset="-128"/>
              <a:cs typeface="メイリオ" pitchFamily="50" charset="-128"/>
            </a:endParaRPr>
          </a:p>
        </p:txBody>
      </p:sp>
      <p:sp>
        <p:nvSpPr>
          <p:cNvPr id="21" name="角丸四角形 20"/>
          <p:cNvSpPr/>
          <p:nvPr/>
        </p:nvSpPr>
        <p:spPr>
          <a:xfrm>
            <a:off x="4236532" y="627789"/>
            <a:ext cx="2063660" cy="29112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1400" b="1" dirty="0" smtClean="0">
                <a:solidFill>
                  <a:schemeClr val="bg1"/>
                </a:solidFill>
                <a:latin typeface="メイリオ" pitchFamily="50" charset="-128"/>
                <a:ea typeface="メイリオ" pitchFamily="50" charset="-128"/>
                <a:cs typeface="メイリオ" pitchFamily="50" charset="-128"/>
              </a:rPr>
              <a:t>Summons (Gacha)</a:t>
            </a:r>
            <a:endParaRPr kumimoji="1" lang="ja-JP" altLang="en-US" sz="1400" b="1" dirty="0">
              <a:solidFill>
                <a:schemeClr val="bg1"/>
              </a:solidFill>
              <a:latin typeface="メイリオ" pitchFamily="50" charset="-128"/>
              <a:ea typeface="メイリオ" pitchFamily="50" charset="-128"/>
              <a:cs typeface="メイリオ" pitchFamily="50" charset="-128"/>
            </a:endParaRPr>
          </a:p>
        </p:txBody>
      </p:sp>
      <p:sp>
        <p:nvSpPr>
          <p:cNvPr id="23" name="角丸四角形 22"/>
          <p:cNvSpPr/>
          <p:nvPr/>
        </p:nvSpPr>
        <p:spPr>
          <a:xfrm>
            <a:off x="6818716" y="627789"/>
            <a:ext cx="1944216" cy="29755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1400" b="1" dirty="0" smtClean="0">
                <a:solidFill>
                  <a:schemeClr val="bg1"/>
                </a:solidFill>
                <a:latin typeface="メイリオ" pitchFamily="50" charset="-128"/>
                <a:ea typeface="メイリオ" pitchFamily="50" charset="-128"/>
                <a:cs typeface="メイリオ" pitchFamily="50" charset="-128"/>
              </a:rPr>
              <a:t>Enhance</a:t>
            </a:r>
            <a:endParaRPr kumimoji="1" lang="ja-JP" altLang="en-US" sz="1400" b="1" dirty="0">
              <a:solidFill>
                <a:schemeClr val="bg1"/>
              </a:solidFill>
              <a:latin typeface="メイリオ" pitchFamily="50" charset="-128"/>
              <a:ea typeface="メイリオ" pitchFamily="50" charset="-128"/>
              <a:cs typeface="メイリオ" pitchFamily="50" charset="-128"/>
            </a:endParaRPr>
          </a:p>
        </p:txBody>
      </p:sp>
      <p:sp>
        <p:nvSpPr>
          <p:cNvPr id="25" name="角丸四角形 24"/>
          <p:cNvSpPr/>
          <p:nvPr/>
        </p:nvSpPr>
        <p:spPr>
          <a:xfrm>
            <a:off x="4236532" y="3712269"/>
            <a:ext cx="1944216" cy="29755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1400" b="1" dirty="0" smtClean="0">
                <a:solidFill>
                  <a:schemeClr val="bg1"/>
                </a:solidFill>
                <a:latin typeface="メイリオ" pitchFamily="50" charset="-128"/>
                <a:ea typeface="メイリオ" pitchFamily="50" charset="-128"/>
                <a:cs typeface="メイリオ" pitchFamily="50" charset="-128"/>
              </a:rPr>
              <a:t>Arena</a:t>
            </a:r>
            <a:endParaRPr kumimoji="1" lang="ja-JP" altLang="en-US" sz="1400" b="1" dirty="0">
              <a:solidFill>
                <a:schemeClr val="bg1"/>
              </a:solidFill>
              <a:latin typeface="メイリオ" pitchFamily="50" charset="-128"/>
              <a:ea typeface="メイリオ" pitchFamily="50" charset="-128"/>
              <a:cs typeface="メイリオ" pitchFamily="50" charset="-128"/>
            </a:endParaRPr>
          </a:p>
        </p:txBody>
      </p:sp>
      <p:grpSp>
        <p:nvGrpSpPr>
          <p:cNvPr id="39" name="グループ化 38"/>
          <p:cNvGrpSpPr/>
          <p:nvPr/>
        </p:nvGrpSpPr>
        <p:grpSpPr>
          <a:xfrm>
            <a:off x="29121" y="4399437"/>
            <a:ext cx="2577430" cy="330329"/>
            <a:chOff x="3432639" y="3908795"/>
            <a:chExt cx="3033078" cy="330329"/>
          </a:xfrm>
        </p:grpSpPr>
        <p:pic>
          <p:nvPicPr>
            <p:cNvPr id="40" name="Picture 7" descr="\\wfs002\rogue\04_デザイン\00_素材\枠\shutterstock_2795255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4784013" y="2557421"/>
              <a:ext cx="330329" cy="3033078"/>
            </a:xfrm>
            <a:prstGeom prst="rect">
              <a:avLst/>
            </a:prstGeom>
            <a:noFill/>
            <a:extLst>
              <a:ext uri="{909E8E84-426E-40DD-AFC4-6F175D3DCCD1}">
                <a14:hiddenFill xmlns:a14="http://schemas.microsoft.com/office/drawing/2010/main">
                  <a:solidFill>
                    <a:srgbClr val="FFFFFF"/>
                  </a:solidFill>
                </a14:hiddenFill>
              </a:ext>
            </a:extLst>
          </p:spPr>
        </p:pic>
        <p:sp>
          <p:nvSpPr>
            <p:cNvPr id="41" name="テキスト ボックス 40"/>
            <p:cNvSpPr txBox="1"/>
            <p:nvPr/>
          </p:nvSpPr>
          <p:spPr>
            <a:xfrm>
              <a:off x="3886599" y="3943358"/>
              <a:ext cx="2033708" cy="261610"/>
            </a:xfrm>
            <a:prstGeom prst="rect">
              <a:avLst/>
            </a:prstGeom>
            <a:no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1100" dirty="0" smtClean="0">
                  <a:solidFill>
                    <a:srgbClr val="663300"/>
                  </a:solidFill>
                  <a:latin typeface="メイリオ" pitchFamily="50" charset="-128"/>
                  <a:ea typeface="メイリオ" pitchFamily="50" charset="-128"/>
                  <a:cs typeface="メイリオ" pitchFamily="50" charset="-128"/>
                </a:rPr>
                <a:t>Quest Clear</a:t>
              </a:r>
              <a:endParaRPr kumimoji="1" lang="ja-JP" altLang="en-US" sz="1100" dirty="0">
                <a:solidFill>
                  <a:srgbClr val="663300"/>
                </a:solidFill>
                <a:latin typeface="メイリオ" pitchFamily="50" charset="-128"/>
                <a:ea typeface="メイリオ" pitchFamily="50" charset="-128"/>
                <a:cs typeface="メイリオ" pitchFamily="50" charset="-128"/>
              </a:endParaRPr>
            </a:p>
          </p:txBody>
        </p:sp>
      </p:grpSp>
      <p:grpSp>
        <p:nvGrpSpPr>
          <p:cNvPr id="36" name="グループ化 35"/>
          <p:cNvGrpSpPr/>
          <p:nvPr/>
        </p:nvGrpSpPr>
        <p:grpSpPr>
          <a:xfrm>
            <a:off x="38687" y="2247279"/>
            <a:ext cx="2577430" cy="330329"/>
            <a:chOff x="3432639" y="3908795"/>
            <a:chExt cx="3033078" cy="330329"/>
          </a:xfrm>
        </p:grpSpPr>
        <p:pic>
          <p:nvPicPr>
            <p:cNvPr id="37" name="Picture 7" descr="\\wfs002\rogue\04_デザイン\00_素材\枠\shutterstock_27952556.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85459" l="0" r="94286"/>
                      </a14:imgEffect>
                      <a14:imgEffect>
                        <a14:artisticPaintBrush/>
                      </a14:imgEffect>
                    </a14:imgLayer>
                  </a14:imgProps>
                </a:ext>
                <a:ext uri="{28A0092B-C50C-407E-A947-70E740481C1C}">
                  <a14:useLocalDpi xmlns:a14="http://schemas.microsoft.com/office/drawing/2010/main"/>
                </a:ext>
              </a:extLst>
            </a:blip>
            <a:srcRect/>
            <a:stretch>
              <a:fillRect/>
            </a:stretch>
          </p:blipFill>
          <p:spPr bwMode="auto">
            <a:xfrm rot="5400000">
              <a:off x="4784013" y="2557421"/>
              <a:ext cx="330329" cy="3033078"/>
            </a:xfrm>
            <a:prstGeom prst="rect">
              <a:avLst/>
            </a:prstGeom>
            <a:noFill/>
            <a:extLst>
              <a:ext uri="{909E8E84-426E-40DD-AFC4-6F175D3DCCD1}">
                <a14:hiddenFill xmlns:a14="http://schemas.microsoft.com/office/drawing/2010/main">
                  <a:solidFill>
                    <a:srgbClr val="FFFFFF"/>
                  </a:solidFill>
                </a14:hiddenFill>
              </a:ext>
            </a:extLst>
          </p:spPr>
        </p:pic>
        <p:sp>
          <p:nvSpPr>
            <p:cNvPr id="38" name="テキスト ボックス 40"/>
            <p:cNvSpPr txBox="1"/>
            <p:nvPr/>
          </p:nvSpPr>
          <p:spPr>
            <a:xfrm>
              <a:off x="3886599" y="3943358"/>
              <a:ext cx="2033708" cy="261610"/>
            </a:xfrm>
            <a:prstGeom prst="rect">
              <a:avLst/>
            </a:prstGeom>
            <a:no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1100" dirty="0" smtClean="0">
                  <a:solidFill>
                    <a:srgbClr val="663300"/>
                  </a:solidFill>
                  <a:latin typeface="メイリオ" pitchFamily="50" charset="-128"/>
                  <a:ea typeface="メイリオ" pitchFamily="50" charset="-128"/>
                  <a:cs typeface="メイリオ" pitchFamily="50" charset="-128"/>
                </a:rPr>
                <a:t>Quest Action</a:t>
              </a:r>
              <a:endParaRPr kumimoji="1" lang="ja-JP" altLang="en-US" sz="1100" dirty="0">
                <a:solidFill>
                  <a:srgbClr val="663300"/>
                </a:solidFill>
                <a:latin typeface="メイリオ" pitchFamily="50" charset="-128"/>
                <a:ea typeface="メイリオ" pitchFamily="50" charset="-128"/>
                <a:cs typeface="メイリオ" pitchFamily="50" charset="-128"/>
              </a:endParaRPr>
            </a:p>
          </p:txBody>
        </p:sp>
      </p:grpSp>
      <p:sp>
        <p:nvSpPr>
          <p:cNvPr id="43" name="正方形/長方形 42"/>
          <p:cNvSpPr/>
          <p:nvPr/>
        </p:nvSpPr>
        <p:spPr>
          <a:xfrm>
            <a:off x="395536" y="992465"/>
            <a:ext cx="2952328" cy="830997"/>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200" b="1" spc="50" dirty="0" smtClean="0">
                <a:ln w="12700" cmpd="sng">
                  <a:noFill/>
                  <a:prstDash val="solid"/>
                </a:ln>
                <a:latin typeface="メイリオ" pitchFamily="50" charset="-128"/>
                <a:ea typeface="メイリオ" pitchFamily="50" charset="-128"/>
                <a:cs typeface="メイリオ" pitchFamily="50" charset="-128"/>
              </a:rPr>
              <a:t>Defeat monsters and find keys to clear fields.</a:t>
            </a:r>
          </a:p>
          <a:p>
            <a:r>
              <a:rPr lang="en-US" altLang="ja-JP" sz="1200" b="1" spc="50" dirty="0" smtClean="0">
                <a:ln w="12700" cmpd="sng">
                  <a:noFill/>
                  <a:prstDash val="solid"/>
                </a:ln>
                <a:latin typeface="メイリオ" pitchFamily="50" charset="-128"/>
                <a:ea typeface="メイリオ" pitchFamily="50" charset="-128"/>
                <a:cs typeface="メイリオ" pitchFamily="50" charset="-128"/>
              </a:rPr>
              <a:t>Defeat the boss monster to clear the quest.</a:t>
            </a:r>
            <a:endParaRPr lang="en-US" altLang="ja-JP" sz="1200" b="1" spc="50" dirty="0">
              <a:ln w="12700" cmpd="sng">
                <a:noFill/>
                <a:prstDash val="solid"/>
              </a:ln>
              <a:latin typeface="メイリオ" pitchFamily="50" charset="-128"/>
              <a:ea typeface="メイリオ" pitchFamily="50" charset="-128"/>
              <a:cs typeface="メイリオ" pitchFamily="50" charset="-128"/>
            </a:endParaRPr>
          </a:p>
        </p:txBody>
      </p:sp>
      <p:sp>
        <p:nvSpPr>
          <p:cNvPr id="44" name="右矢印 43"/>
          <p:cNvSpPr/>
          <p:nvPr/>
        </p:nvSpPr>
        <p:spPr>
          <a:xfrm rot="5400000">
            <a:off x="1395204" y="4080034"/>
            <a:ext cx="208150" cy="432048"/>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5" name="正方形/長方形 54"/>
          <p:cNvSpPr/>
          <p:nvPr/>
        </p:nvSpPr>
        <p:spPr>
          <a:xfrm>
            <a:off x="4067944" y="1009091"/>
            <a:ext cx="2296828" cy="1015663"/>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200" b="1" spc="50" dirty="0" smtClean="0">
                <a:ln w="12700" cmpd="sng">
                  <a:noFill/>
                  <a:prstDash val="solid"/>
                </a:ln>
                <a:latin typeface="メイリオ" pitchFamily="50" charset="-128"/>
                <a:ea typeface="メイリオ" pitchFamily="50" charset="-128"/>
                <a:cs typeface="メイリオ" pitchFamily="50" charset="-128"/>
              </a:rPr>
              <a:t>Obtain gear through summons. Accumulate Avatar Pts that come with certain gear for new avatars!</a:t>
            </a:r>
          </a:p>
        </p:txBody>
      </p:sp>
      <p:sp>
        <p:nvSpPr>
          <p:cNvPr id="65" name="正方形/長方形 64"/>
          <p:cNvSpPr/>
          <p:nvPr/>
        </p:nvSpPr>
        <p:spPr>
          <a:xfrm>
            <a:off x="6645967" y="1046164"/>
            <a:ext cx="2296828" cy="830997"/>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200" b="1" spc="50" dirty="0" smtClean="0">
                <a:ln w="12700" cmpd="sng">
                  <a:noFill/>
                  <a:prstDash val="solid"/>
                </a:ln>
                <a:latin typeface="メイリオ" pitchFamily="50" charset="-128"/>
                <a:ea typeface="メイリオ" pitchFamily="50" charset="-128"/>
                <a:cs typeface="メイリオ" pitchFamily="50" charset="-128"/>
              </a:rPr>
              <a:t>Enhance or evolve weapons by using gear obtained through quest or summons.</a:t>
            </a:r>
          </a:p>
        </p:txBody>
      </p:sp>
      <p:sp>
        <p:nvSpPr>
          <p:cNvPr id="74" name="星 16 73"/>
          <p:cNvSpPr/>
          <p:nvPr/>
        </p:nvSpPr>
        <p:spPr>
          <a:xfrm>
            <a:off x="6621502" y="1854554"/>
            <a:ext cx="1357655" cy="1285170"/>
          </a:xfrm>
          <a:prstGeom prst="star16">
            <a:avLst/>
          </a:prstGeom>
          <a:gradFill flip="none" rotWithShape="1">
            <a:gsLst>
              <a:gs pos="0">
                <a:schemeClr val="bg1"/>
              </a:gs>
              <a:gs pos="35000">
                <a:srgbClr val="FFFF00"/>
              </a:gs>
              <a:gs pos="100000">
                <a:srgbClr val="FFC000"/>
              </a:gs>
            </a:gsLst>
            <a:path path="circle">
              <a:fillToRect l="50000" t="50000" r="50000" b="50000"/>
            </a:path>
            <a:tileRect/>
          </a:gradFill>
          <a:ln w="31750">
            <a:solidFill>
              <a:srgbClr val="FFC000"/>
            </a:solid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84" name="右矢印 83"/>
          <p:cNvSpPr/>
          <p:nvPr/>
        </p:nvSpPr>
        <p:spPr>
          <a:xfrm rot="10800000">
            <a:off x="3167144" y="1938452"/>
            <a:ext cx="889511" cy="648072"/>
          </a:xfrm>
          <a:prstGeom prst="rightArrow">
            <a:avLst/>
          </a:prstGeom>
          <a:gradFill flip="none" rotWithShape="1">
            <a:gsLst>
              <a:gs pos="0">
                <a:srgbClr val="C00000"/>
              </a:gs>
              <a:gs pos="83000">
                <a:schemeClr val="accent2">
                  <a:lumMod val="60000"/>
                  <a:lumOff val="40000"/>
                </a:schemeClr>
              </a:gs>
              <a:gs pos="100000">
                <a:schemeClr val="accent2">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5" name="右矢印 84"/>
          <p:cNvSpPr/>
          <p:nvPr/>
        </p:nvSpPr>
        <p:spPr>
          <a:xfrm>
            <a:off x="3347864" y="4747580"/>
            <a:ext cx="889511" cy="648072"/>
          </a:xfrm>
          <a:prstGeom prst="rightArrow">
            <a:avLst/>
          </a:prstGeom>
          <a:gradFill flip="none" rotWithShape="1">
            <a:gsLst>
              <a:gs pos="0">
                <a:srgbClr val="C00000"/>
              </a:gs>
              <a:gs pos="83000">
                <a:schemeClr val="accent2">
                  <a:lumMod val="60000"/>
                  <a:lumOff val="40000"/>
                </a:schemeClr>
              </a:gs>
              <a:gs pos="100000">
                <a:schemeClr val="accent2">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6" name="正方形/長方形 85"/>
          <p:cNvSpPr/>
          <p:nvPr/>
        </p:nvSpPr>
        <p:spPr>
          <a:xfrm>
            <a:off x="3576261" y="1378909"/>
            <a:ext cx="339933" cy="1801063"/>
          </a:xfrm>
          <a:prstGeom prst="rect">
            <a:avLst/>
          </a:prstGeom>
          <a:ln/>
        </p:spPr>
        <p:style>
          <a:lnRef idx="2">
            <a:schemeClr val="accent2"/>
          </a:lnRef>
          <a:fillRef idx="1">
            <a:schemeClr val="lt1"/>
          </a:fillRef>
          <a:effectRef idx="0">
            <a:schemeClr val="accent2"/>
          </a:effectRef>
          <a:fontRef idx="minor">
            <a:schemeClr val="dk1"/>
          </a:fontRef>
        </p:style>
        <p:txBody>
          <a:bodyPr vert="eaVert"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12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Obtain/Enhance Equipment</a:t>
            </a:r>
            <a:endParaRPr kumimoji="1" lang="ja-JP" altLang="en-US" sz="12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7" name="正方形/長方形 86"/>
          <p:cNvSpPr/>
          <p:nvPr/>
        </p:nvSpPr>
        <p:spPr>
          <a:xfrm>
            <a:off x="3477020" y="4171084"/>
            <a:ext cx="339933" cy="1801063"/>
          </a:xfrm>
          <a:prstGeom prst="rect">
            <a:avLst/>
          </a:prstGeom>
          <a:ln/>
        </p:spPr>
        <p:style>
          <a:lnRef idx="2">
            <a:schemeClr val="accent2"/>
          </a:lnRef>
          <a:fillRef idx="1">
            <a:schemeClr val="lt1"/>
          </a:fillRef>
          <a:effectRef idx="0">
            <a:schemeClr val="accent2"/>
          </a:effectRef>
          <a:fontRef idx="minor">
            <a:schemeClr val="dk1"/>
          </a:fontRef>
        </p:style>
        <p:txBody>
          <a:bodyPr vert="eaVert"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12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Test Your Might</a:t>
            </a:r>
            <a:endParaRPr kumimoji="1" lang="ja-JP" altLang="en-US" sz="12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3" name="フッター プレースホルダー 3"/>
          <p:cNvSpPr>
            <a:spLocks noGrp="1"/>
          </p:cNvSpPr>
          <p:nvPr>
            <p:ph type="ftr" sz="quarter" idx="11"/>
          </p:nvPr>
        </p:nvSpPr>
        <p:spPr>
          <a:xfrm>
            <a:off x="3124200" y="6547932"/>
            <a:ext cx="2895600" cy="365125"/>
          </a:xfrm>
          <a:prstGeom prst="rect">
            <a:avLst/>
          </a:prstGeom>
        </p:spPr>
        <p:txBody>
          <a:bodyPr/>
          <a:lstStyle/>
          <a:p>
            <a:r>
              <a:rPr lang="en-US" altLang="ja-JP" dirty="0" smtClean="0"/>
              <a:t>Copyright © 2014. gloops,Inc.</a:t>
            </a:r>
            <a:endParaRPr lang="ja-JP" altLang="en-US" dirty="0"/>
          </a:p>
        </p:txBody>
      </p:sp>
      <p:sp>
        <p:nvSpPr>
          <p:cNvPr id="45" name="U ターン矢印 44"/>
          <p:cNvSpPr/>
          <p:nvPr/>
        </p:nvSpPr>
        <p:spPr>
          <a:xfrm rot="16200000" flipV="1">
            <a:off x="1256816" y="3941529"/>
            <a:ext cx="3077635" cy="649834"/>
          </a:xfrm>
          <a:prstGeom prst="uturnArrow">
            <a:avLst>
              <a:gd name="adj1" fmla="val 25000"/>
              <a:gd name="adj2" fmla="val 25000"/>
              <a:gd name="adj3" fmla="val 33494"/>
              <a:gd name="adj4" fmla="val 30889"/>
              <a:gd name="adj5" fmla="val 75000"/>
            </a:avLst>
          </a:prstGeom>
          <a:solidFill>
            <a:srgbClr val="002060"/>
          </a:solidFill>
          <a:ln w="63500">
            <a:noFill/>
          </a:ln>
        </p:spPr>
        <p:style>
          <a:lnRef idx="2">
            <a:schemeClr val="accent5"/>
          </a:lnRef>
          <a:fillRef idx="1">
            <a:schemeClr val="lt1"/>
          </a:fillRef>
          <a:effectRef idx="0">
            <a:schemeClr val="accent5"/>
          </a:effectRef>
          <a:fontRef idx="minor">
            <a:schemeClr val="dk1"/>
          </a:fontRef>
        </p:style>
        <p:txBody>
          <a:bodyPr rtlCol="0" anchor="t"/>
          <a:lstStyle/>
          <a:p>
            <a:pPr algn="ctr"/>
            <a:endParaRPr kumimoji="1" lang="ja-JP" altLang="en-US" sz="1600" b="1" dirty="0" smtClean="0">
              <a:solidFill>
                <a:schemeClr val="tx1">
                  <a:lumMod val="65000"/>
                  <a:lumOff val="35000"/>
                </a:schemeClr>
              </a:solidFill>
              <a:latin typeface="メイリオ" pitchFamily="50" charset="-128"/>
              <a:ea typeface="メイリオ" pitchFamily="50" charset="-128"/>
              <a:cs typeface="メイリオ" pitchFamily="50" charset="-128"/>
            </a:endParaRPr>
          </a:p>
        </p:txBody>
      </p:sp>
      <p:sp>
        <p:nvSpPr>
          <p:cNvPr id="52" name="正方形/長方形 51"/>
          <p:cNvSpPr/>
          <p:nvPr/>
        </p:nvSpPr>
        <p:spPr>
          <a:xfrm>
            <a:off x="2859778" y="3521360"/>
            <a:ext cx="339933" cy="1801063"/>
          </a:xfrm>
          <a:prstGeom prst="rect">
            <a:avLst/>
          </a:prstGeom>
          <a:solidFill>
            <a:schemeClr val="bg1"/>
          </a:solidFill>
          <a:ln>
            <a:solidFill>
              <a:srgbClr val="003054"/>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1200" b="1" dirty="0" smtClean="0">
                <a:solidFill>
                  <a:srgbClr val="002060"/>
                </a:solidFill>
                <a:latin typeface="メイリオ" panose="020B0604030504040204" pitchFamily="50" charset="-128"/>
                <a:ea typeface="メイリオ" panose="020B0604030504040204" pitchFamily="50" charset="-128"/>
                <a:cs typeface="メイリオ" panose="020B0604030504040204" pitchFamily="50" charset="-128"/>
              </a:rPr>
              <a:t>To New Area</a:t>
            </a:r>
            <a:endParaRPr kumimoji="1" lang="ja-JP" altLang="en-US" sz="1200" b="1" dirty="0">
              <a:solidFill>
                <a:srgbClr val="002060"/>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正方形/長方形 87"/>
          <p:cNvSpPr/>
          <p:nvPr/>
        </p:nvSpPr>
        <p:spPr>
          <a:xfrm>
            <a:off x="4076490" y="4099332"/>
            <a:ext cx="4810103" cy="830997"/>
          </a:xfrm>
          <a:prstGeom prst="rect">
            <a:avLst/>
          </a:prstGeom>
          <a:noFill/>
        </p:spPr>
        <p:txBody>
          <a:bodyPr wrap="square" lIns="91440" tIns="45720" rIns="91440" bIns="4572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200" b="1" spc="50" dirty="0" smtClean="0">
                <a:ln w="12700" cmpd="sng">
                  <a:noFill/>
                  <a:prstDash val="solid"/>
                </a:ln>
                <a:latin typeface="メイリオ" pitchFamily="50" charset="-128"/>
                <a:ea typeface="メイリオ" pitchFamily="50" charset="-128"/>
                <a:cs typeface="メイリオ" pitchFamily="50" charset="-128"/>
              </a:rPr>
              <a:t>Match up and compete with other players anytime</a:t>
            </a:r>
            <a:endParaRPr lang="ja-JP" altLang="en-US" sz="1200" b="1" spc="50" dirty="0">
              <a:ln w="12700" cmpd="sng">
                <a:noFill/>
                <a:prstDash val="solid"/>
              </a:ln>
              <a:latin typeface="メイリオ" pitchFamily="50" charset="-128"/>
              <a:ea typeface="メイリオ" pitchFamily="50" charset="-128"/>
              <a:cs typeface="メイリオ" pitchFamily="50" charset="-128"/>
            </a:endParaRPr>
          </a:p>
          <a:p>
            <a:r>
              <a:rPr lang="en-US" altLang="ja-JP" sz="1200" b="1" spc="50" dirty="0" smtClean="0">
                <a:ln w="12700" cmpd="sng">
                  <a:noFill/>
                  <a:prstDash val="solid"/>
                </a:ln>
                <a:latin typeface="メイリオ" pitchFamily="50" charset="-128"/>
                <a:ea typeface="メイリオ" pitchFamily="50" charset="-128"/>
                <a:cs typeface="メイリオ" pitchFamily="50" charset="-128"/>
              </a:rPr>
              <a:t>With specific mission objectives, see who racks up a higher score. Earn bonus points depending on strategy. Victory is decided by total score.</a:t>
            </a:r>
          </a:p>
        </p:txBody>
      </p:sp>
      <p:sp>
        <p:nvSpPr>
          <p:cNvPr id="67" name="正方形/長方形 66"/>
          <p:cNvSpPr/>
          <p:nvPr/>
        </p:nvSpPr>
        <p:spPr>
          <a:xfrm>
            <a:off x="6619767" y="1871720"/>
            <a:ext cx="1387039" cy="276999"/>
          </a:xfrm>
          <a:prstGeom prst="rect">
            <a:avLst/>
          </a:prstGeom>
          <a:noFill/>
        </p:spPr>
        <p:txBody>
          <a:bodyPr wrap="square" lIns="91440" tIns="45720" rIns="91440" bIns="45720">
            <a:spAutoFit/>
          </a:bodyPr>
          <a:lstStyle/>
          <a:p>
            <a:pPr algn="ctr"/>
            <a:r>
              <a:rPr lang="en-US" altLang="ja-JP" sz="1200" b="1" dirty="0" smtClean="0">
                <a:ln w="6600">
                  <a:solidFill>
                    <a:schemeClr val="accent2"/>
                  </a:solidFill>
                  <a:prstDash val="solid"/>
                </a:ln>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LEVEL</a:t>
            </a:r>
            <a:r>
              <a:rPr lang="ja-JP" altLang="en-US" sz="1200" b="1" dirty="0" smtClean="0">
                <a:ln w="6600">
                  <a:solidFill>
                    <a:schemeClr val="accent2"/>
                  </a:solidFill>
                  <a:prstDash val="solid"/>
                </a:ln>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1200" b="1" dirty="0" smtClean="0">
                <a:ln w="6600">
                  <a:solidFill>
                    <a:schemeClr val="accent2"/>
                  </a:solidFill>
                  <a:prstDash val="solid"/>
                </a:ln>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UP!!</a:t>
            </a:r>
            <a:endParaRPr lang="ja-JP" altLang="en-US" sz="1200" b="1" dirty="0">
              <a:ln w="6600">
                <a:solidFill>
                  <a:schemeClr val="accent2"/>
                </a:solidFill>
                <a:prstDash val="solid"/>
              </a:ln>
              <a:solidFill>
                <a:srgbClr val="FFFFFF"/>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883" y="2815952"/>
            <a:ext cx="2122443" cy="1193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603" y="4856122"/>
            <a:ext cx="2122443" cy="1193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0" name="図 6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211" y="4885456"/>
            <a:ext cx="962803" cy="346609"/>
          </a:xfrm>
          <a:prstGeom prst="rect">
            <a:avLst/>
          </a:prstGeom>
        </p:spPr>
      </p:pic>
      <p:sp>
        <p:nvSpPr>
          <p:cNvPr id="53" name="円形吹き出し 52"/>
          <p:cNvSpPr/>
          <p:nvPr/>
        </p:nvSpPr>
        <p:spPr>
          <a:xfrm>
            <a:off x="1475657" y="6006014"/>
            <a:ext cx="1934414" cy="592982"/>
          </a:xfrm>
          <a:prstGeom prst="wedgeEllipseCallout">
            <a:avLst>
              <a:gd name="adj1" fmla="val -28459"/>
              <a:gd name="adj2" fmla="val -69414"/>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ja-JP" altLang="en-US" sz="1000" b="1" dirty="0">
              <a:solidFill>
                <a:srgbClr val="0070C0"/>
              </a:solidFill>
              <a:latin typeface="メイリオ" pitchFamily="50" charset="-128"/>
              <a:ea typeface="メイリオ" pitchFamily="50" charset="-128"/>
              <a:cs typeface="メイリオ" pitchFamily="50" charset="-128"/>
            </a:endParaRPr>
          </a:p>
        </p:txBody>
      </p:sp>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28094" y="6043554"/>
            <a:ext cx="1272625" cy="522103"/>
          </a:xfrm>
          <a:prstGeom prst="rect">
            <a:avLst/>
          </a:prstGeom>
        </p:spPr>
      </p:pic>
      <p:pic>
        <p:nvPicPr>
          <p:cNvPr id="13" name="図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37793" y="2093482"/>
            <a:ext cx="1290566" cy="1420386"/>
          </a:xfrm>
          <a:prstGeom prst="rect">
            <a:avLst/>
          </a:prstGeom>
        </p:spPr>
      </p:pic>
      <p:sp>
        <p:nvSpPr>
          <p:cNvPr id="68" name="テキスト ボックス 67"/>
          <p:cNvSpPr txBox="1"/>
          <p:nvPr/>
        </p:nvSpPr>
        <p:spPr>
          <a:xfrm>
            <a:off x="5220072" y="3355747"/>
            <a:ext cx="1474744" cy="276999"/>
          </a:xfrm>
          <a:prstGeom prst="rect">
            <a:avLst/>
          </a:prstGeom>
          <a:noFill/>
        </p:spPr>
        <p:txBody>
          <a:bodyPr wrap="square" rtlCol="0">
            <a:spAutoFit/>
          </a:bodyPr>
          <a:lstStyle/>
          <a:p>
            <a:pPr algn="ctr"/>
            <a:r>
              <a:rPr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GET Avatar!</a:t>
            </a:r>
            <a:endPar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6" name="テキスト ボックス 65"/>
          <p:cNvSpPr txBox="1"/>
          <p:nvPr/>
        </p:nvSpPr>
        <p:spPr>
          <a:xfrm>
            <a:off x="5277631" y="1999873"/>
            <a:ext cx="1474744" cy="276999"/>
          </a:xfrm>
          <a:prstGeom prst="rect">
            <a:avLst/>
          </a:prstGeom>
          <a:noFill/>
        </p:spPr>
        <p:txBody>
          <a:bodyPr wrap="square" rtlCol="0">
            <a:spAutoFit/>
          </a:bodyPr>
          <a:lstStyle/>
          <a:p>
            <a:pPr algn="ctr"/>
            <a:r>
              <a:rPr kumimoji="1" lang="en-US" altLang="ja-JP" sz="1200"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Earn Avatar Pts</a:t>
            </a:r>
            <a:endParaRPr kumimoji="1" lang="ja-JP" altLang="en-US" sz="1200"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p:cNvSpPr txBox="1"/>
          <p:nvPr/>
        </p:nvSpPr>
        <p:spPr>
          <a:xfrm>
            <a:off x="4044920" y="5950849"/>
            <a:ext cx="2827049" cy="369332"/>
          </a:xfrm>
          <a:prstGeom prst="rect">
            <a:avLst/>
          </a:prstGeom>
          <a:noFill/>
        </p:spPr>
        <p:txBody>
          <a:bodyPr wrap="square" rtlCol="0">
            <a:spAutoFit/>
          </a:bodyPr>
          <a:lstStyle/>
          <a:p>
            <a:pPr algn="ctr"/>
            <a:r>
              <a:rPr kumimoji="1" lang="en-US" altLang="ja-JP" b="1" dirty="0" smtClean="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rPr>
              <a:t>1v1 Score Battle</a:t>
            </a:r>
            <a:endParaRPr kumimoji="1" lang="ja-JP" altLang="en-US" b="1" dirty="0">
              <a:solidFill>
                <a:srgbClr val="FF0000"/>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9" name="図 7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57414" y="4968094"/>
            <a:ext cx="2029179" cy="1352786"/>
          </a:xfrm>
          <a:prstGeom prst="rect">
            <a:avLst/>
          </a:prstGeom>
        </p:spPr>
      </p:pic>
      <p:sp>
        <p:nvSpPr>
          <p:cNvPr id="93" name="角丸四角形吹き出し 92"/>
          <p:cNvSpPr/>
          <p:nvPr/>
        </p:nvSpPr>
        <p:spPr>
          <a:xfrm>
            <a:off x="4247564" y="4968094"/>
            <a:ext cx="2332930" cy="813505"/>
          </a:xfrm>
          <a:prstGeom prst="wedgeRoundRectCallout">
            <a:avLst>
              <a:gd name="adj1" fmla="val 67803"/>
              <a:gd name="adj2" fmla="val 20679"/>
              <a:gd name="adj3" fmla="val 16667"/>
            </a:avLst>
          </a:prstGeom>
          <a:ln/>
        </p:spPr>
        <p:style>
          <a:lnRef idx="2">
            <a:schemeClr val="accent3"/>
          </a:lnRef>
          <a:fillRef idx="1">
            <a:schemeClr val="lt1"/>
          </a:fillRef>
          <a:effectRef idx="0">
            <a:schemeClr val="accent3"/>
          </a:effectRef>
          <a:fontRef idx="minor">
            <a:schemeClr val="dk1"/>
          </a:fontRef>
        </p:style>
        <p:txBody>
          <a:bodyPr rtlCol="0" anchor="ctr"/>
          <a:lstStyle/>
          <a:p>
            <a:r>
              <a:rPr lang="en-US" altLang="ja-JP" sz="1000" b="1" dirty="0" smtClean="0">
                <a:solidFill>
                  <a:schemeClr val="accent3">
                    <a:lumMod val="50000"/>
                  </a:schemeClr>
                </a:solidFill>
                <a:latin typeface="メイリオ" pitchFamily="50" charset="-128"/>
                <a:ea typeface="メイリオ" pitchFamily="50" charset="-128"/>
                <a:cs typeface="メイリオ" pitchFamily="50" charset="-128"/>
              </a:rPr>
              <a:t>Compete over various objectives within time limit:</a:t>
            </a:r>
            <a:endParaRPr kumimoji="1" lang="en-US" altLang="ja-JP" sz="1000" b="1" dirty="0" smtClean="0">
              <a:solidFill>
                <a:schemeClr val="accent3">
                  <a:lumMod val="50000"/>
                </a:schemeClr>
              </a:solidFill>
              <a:latin typeface="メイリオ" pitchFamily="50" charset="-128"/>
              <a:ea typeface="メイリオ" pitchFamily="50" charset="-128"/>
              <a:cs typeface="メイリオ" pitchFamily="50" charset="-128"/>
            </a:endParaRPr>
          </a:p>
          <a:p>
            <a:r>
              <a:rPr lang="en-US" altLang="ja-JP" sz="1000" b="1" dirty="0" smtClean="0">
                <a:solidFill>
                  <a:schemeClr val="accent3">
                    <a:lumMod val="50000"/>
                  </a:schemeClr>
                </a:solidFill>
                <a:latin typeface="メイリオ" pitchFamily="50" charset="-128"/>
                <a:ea typeface="メイリオ" pitchFamily="50" charset="-128"/>
                <a:cs typeface="メイリオ" pitchFamily="50" charset="-128"/>
              </a:rPr>
              <a:t>-Monster Time Attack</a:t>
            </a:r>
            <a:endParaRPr kumimoji="1" lang="en-US" altLang="ja-JP" sz="1000" b="1" dirty="0" smtClean="0">
              <a:solidFill>
                <a:schemeClr val="accent3">
                  <a:lumMod val="50000"/>
                </a:schemeClr>
              </a:solidFill>
              <a:latin typeface="メイリオ" pitchFamily="50" charset="-128"/>
              <a:ea typeface="メイリオ" pitchFamily="50" charset="-128"/>
              <a:cs typeface="メイリオ" pitchFamily="50" charset="-128"/>
            </a:endParaRPr>
          </a:p>
          <a:p>
            <a:r>
              <a:rPr lang="en-US" altLang="ja-JP" sz="1000" b="1" dirty="0" smtClean="0">
                <a:solidFill>
                  <a:schemeClr val="accent3">
                    <a:lumMod val="50000"/>
                  </a:schemeClr>
                </a:solidFill>
                <a:latin typeface="メイリオ" pitchFamily="50" charset="-128"/>
                <a:ea typeface="メイリオ" pitchFamily="50" charset="-128"/>
                <a:cs typeface="メイリオ" pitchFamily="50" charset="-128"/>
              </a:rPr>
              <a:t>-Item Collection Time Attack</a:t>
            </a:r>
          </a:p>
        </p:txBody>
      </p:sp>
      <p:pic>
        <p:nvPicPr>
          <p:cNvPr id="14" name="図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79161" y="2832871"/>
            <a:ext cx="604293" cy="604293"/>
          </a:xfrm>
          <a:prstGeom prst="rect">
            <a:avLst/>
          </a:prstGeom>
        </p:spPr>
      </p:pic>
      <p:pic>
        <p:nvPicPr>
          <p:cNvPr id="15" name="図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99179" y="2830922"/>
            <a:ext cx="604293" cy="604293"/>
          </a:xfrm>
          <a:prstGeom prst="rect">
            <a:avLst/>
          </a:prstGeom>
        </p:spPr>
      </p:pic>
      <p:pic>
        <p:nvPicPr>
          <p:cNvPr id="16" name="図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70364" y="2167625"/>
            <a:ext cx="604293" cy="604293"/>
          </a:xfrm>
          <a:prstGeom prst="rect">
            <a:avLst/>
          </a:prstGeom>
        </p:spPr>
      </p:pic>
      <p:pic>
        <p:nvPicPr>
          <p:cNvPr id="17" name="図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99614" y="2163171"/>
            <a:ext cx="604293" cy="604293"/>
          </a:xfrm>
          <a:prstGeom prst="rect">
            <a:avLst/>
          </a:prstGeom>
        </p:spPr>
      </p:pic>
      <p:sp>
        <p:nvSpPr>
          <p:cNvPr id="69" name="右矢印 68"/>
          <p:cNvSpPr/>
          <p:nvPr/>
        </p:nvSpPr>
        <p:spPr>
          <a:xfrm>
            <a:off x="5272158" y="2559910"/>
            <a:ext cx="323977" cy="432048"/>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8" name="図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50843" y="2148719"/>
            <a:ext cx="722369" cy="722369"/>
          </a:xfrm>
          <a:prstGeom prst="rect">
            <a:avLst/>
          </a:prstGeom>
        </p:spPr>
      </p:pic>
      <p:pic>
        <p:nvPicPr>
          <p:cNvPr id="19" name="図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18836" y="2111241"/>
            <a:ext cx="467630" cy="467630"/>
          </a:xfrm>
          <a:prstGeom prst="rect">
            <a:avLst/>
          </a:prstGeom>
        </p:spPr>
      </p:pic>
      <p:pic>
        <p:nvPicPr>
          <p:cNvPr id="20" name="図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368836" y="2507707"/>
            <a:ext cx="467630" cy="467630"/>
          </a:xfrm>
          <a:prstGeom prst="rect">
            <a:avLst/>
          </a:prstGeom>
        </p:spPr>
      </p:pic>
      <p:sp>
        <p:nvSpPr>
          <p:cNvPr id="71" name="右矢印 70"/>
          <p:cNvSpPr/>
          <p:nvPr/>
        </p:nvSpPr>
        <p:spPr>
          <a:xfrm rot="10800000">
            <a:off x="7808668" y="2301239"/>
            <a:ext cx="323977" cy="432048"/>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2" name="円形吹き出し 71"/>
          <p:cNvSpPr/>
          <p:nvPr/>
        </p:nvSpPr>
        <p:spPr>
          <a:xfrm>
            <a:off x="6729717" y="2984508"/>
            <a:ext cx="2106749" cy="475052"/>
          </a:xfrm>
          <a:prstGeom prst="wedgeEllipseCallout">
            <a:avLst>
              <a:gd name="adj1" fmla="val -25537"/>
              <a:gd name="adj2" fmla="val -95706"/>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1000" b="1" dirty="0" smtClean="0">
                <a:solidFill>
                  <a:schemeClr val="accent6">
                    <a:lumMod val="75000"/>
                  </a:schemeClr>
                </a:solidFill>
                <a:latin typeface="メイリオ" pitchFamily="50" charset="-128"/>
                <a:ea typeface="メイリオ" pitchFamily="50" charset="-128"/>
                <a:cs typeface="メイリオ" pitchFamily="50" charset="-128"/>
              </a:rPr>
              <a:t>Equipment Lv UP!!</a:t>
            </a:r>
          </a:p>
          <a:p>
            <a:pPr algn="ctr"/>
            <a:r>
              <a:rPr lang="en-US" altLang="ja-JP" sz="1000" b="1" dirty="0" smtClean="0">
                <a:solidFill>
                  <a:schemeClr val="accent6">
                    <a:lumMod val="75000"/>
                  </a:schemeClr>
                </a:solidFill>
                <a:latin typeface="メイリオ" pitchFamily="50" charset="-128"/>
                <a:ea typeface="メイリオ" pitchFamily="50" charset="-128"/>
                <a:cs typeface="メイリオ" pitchFamily="50" charset="-128"/>
              </a:rPr>
              <a:t>Raise stats!</a:t>
            </a:r>
            <a:endParaRPr kumimoji="1" lang="ja-JP" altLang="en-US" sz="1000" b="1" dirty="0" smtClean="0">
              <a:solidFill>
                <a:schemeClr val="accent6">
                  <a:lumMod val="75000"/>
                </a:schemeClr>
              </a:solidFill>
              <a:latin typeface="メイリオ" pitchFamily="50" charset="-128"/>
              <a:ea typeface="メイリオ" pitchFamily="50" charset="-128"/>
              <a:cs typeface="メイリオ" pitchFamily="50" charset="-128"/>
            </a:endParaRPr>
          </a:p>
        </p:txBody>
      </p:sp>
      <p:pic>
        <p:nvPicPr>
          <p:cNvPr id="54" name="図 5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9000000">
            <a:off x="6516216" y="6800"/>
            <a:ext cx="530695" cy="476672"/>
          </a:xfrm>
          <a:prstGeom prst="rect">
            <a:avLst/>
          </a:prstGeom>
        </p:spPr>
      </p:pic>
    </p:spTree>
    <p:extLst>
      <p:ext uri="{BB962C8B-B14F-4D97-AF65-F5344CB8AC3E}">
        <p14:creationId xmlns:p14="http://schemas.microsoft.com/office/powerpoint/2010/main" val="2987163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alpha val="30000"/>
          </a:srgbClr>
        </a:solidFill>
        <a:ln w="63500">
          <a:noFill/>
        </a:ln>
      </a:spPr>
      <a:bodyPr rtlCol="0" anchor="t"/>
      <a:lstStyle>
        <a:defPPr algn="ctr">
          <a:defRPr kumimoji="1" sz="1600" b="1" dirty="0" smtClean="0">
            <a:solidFill>
              <a:schemeClr val="tx1">
                <a:lumMod val="65000"/>
                <a:lumOff val="35000"/>
              </a:schemeClr>
            </a:solidFill>
            <a:latin typeface="メイリオ" pitchFamily="50" charset="-128"/>
            <a:ea typeface="メイリオ" pitchFamily="50" charset="-128"/>
            <a:cs typeface="メイリオ" pitchFamily="50" charset="-128"/>
          </a:defRPr>
        </a:defPPr>
      </a:lstStyle>
      <a:style>
        <a:lnRef idx="2">
          <a:schemeClr val="accent5"/>
        </a:lnRef>
        <a:fillRef idx="1">
          <a:schemeClr val="lt1"/>
        </a:fillRef>
        <a:effectRef idx="0">
          <a:schemeClr val="accent5"/>
        </a:effectRef>
        <a:fontRef idx="minor">
          <a:schemeClr val="dk1"/>
        </a:fontRef>
      </a:style>
    </a:spDef>
    <a:lnDef>
      <a:spPr>
        <a:ln w="63500">
          <a:solidFill>
            <a:schemeClr val="accent6">
              <a:lumMod val="75000"/>
            </a:schemeClr>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ln w="19050">
          <a:noFill/>
        </a:ln>
      </a:spPr>
      <a:bodyPr wrap="square" rtlCol="0">
        <a:spAutoFit/>
      </a:bodyPr>
      <a:lstStyle>
        <a:defPPr>
          <a:lnSpc>
            <a:spcPct val="150000"/>
          </a:lnSpc>
          <a:defRPr sz="1200" b="1" dirty="0" smtClean="0">
            <a:latin typeface="メイリオ" panose="020B0604030504040204" pitchFamily="50" charset="-128"/>
            <a:ea typeface="メイリオ" panose="020B0604030504040204" pitchFamily="50" charset="-128"/>
            <a:cs typeface="メイリオ" panose="020B0604030504040204" pitchFamily="50" charset="-128"/>
          </a:defRPr>
        </a:defPPr>
      </a:lstStyle>
    </a:tx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14371</TotalTime>
  <Words>1803</Words>
  <Application>Microsoft Office PowerPoint</Application>
  <PresentationFormat>On-screen Show (4:3)</PresentationFormat>
  <Paragraphs>251</Paragraphs>
  <Slides>16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Dotum</vt:lpstr>
      <vt:lpstr>HGP創英角ﾎﾟｯﾌﾟ体</vt:lpstr>
      <vt:lpstr>ＭＳ Ｐゴシック</vt:lpstr>
      <vt:lpstr>メイリオ</vt:lpstr>
      <vt:lpstr>Arial</vt:lpstr>
      <vt:lpstr>Calibri</vt:lpstr>
      <vt:lpstr>Impact</vt:lpstr>
      <vt:lpstr>Office ​​テーマ</vt:lpstr>
      <vt:lpstr>PowerPoint Presentation</vt:lpstr>
      <vt:lpstr>Game Overview</vt:lpstr>
      <vt:lpstr>Game Overview ①</vt:lpstr>
      <vt:lpstr>Game Overview②</vt:lpstr>
      <vt:lpstr>Prologue &amp; Characters</vt:lpstr>
      <vt:lpstr>Prologue</vt:lpstr>
      <vt:lpstr>Characters</vt:lpstr>
      <vt:lpstr>Game System</vt:lpstr>
      <vt:lpstr>Basic Game Cycle</vt:lpstr>
      <vt:lpstr>Game System</vt:lpstr>
      <vt:lpstr>Action①</vt:lpstr>
      <vt:lpstr>Action②</vt:lpstr>
      <vt:lpstr>Game System</vt:lpstr>
      <vt:lpstr>Game System</vt:lpstr>
      <vt:lpstr>Leveling up</vt:lpstr>
      <vt:lpstr>Other</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m.sakamoto</dc:creator>
  <cp:lastModifiedBy>Chen Hsing Kuang</cp:lastModifiedBy>
  <cp:revision>3152</cp:revision>
  <cp:lastPrinted>2014-06-23T12:16:35Z</cp:lastPrinted>
  <dcterms:created xsi:type="dcterms:W3CDTF">2013-01-18T12:31:22Z</dcterms:created>
  <dcterms:modified xsi:type="dcterms:W3CDTF">2014-12-11T04:24:39Z</dcterms:modified>
</cp:coreProperties>
</file>